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4"/>
  </p:sldMasterIdLst>
  <p:notesMasterIdLst>
    <p:notesMasterId r:id="rId49"/>
  </p:notesMasterIdLst>
  <p:sldIdLst>
    <p:sldId id="261" r:id="rId5"/>
    <p:sldId id="306" r:id="rId6"/>
    <p:sldId id="358" r:id="rId7"/>
    <p:sldId id="359" r:id="rId8"/>
    <p:sldId id="356" r:id="rId9"/>
    <p:sldId id="307" r:id="rId10"/>
    <p:sldId id="366" r:id="rId11"/>
    <p:sldId id="364" r:id="rId12"/>
    <p:sldId id="363" r:id="rId13"/>
    <p:sldId id="368" r:id="rId14"/>
    <p:sldId id="369" r:id="rId15"/>
    <p:sldId id="370" r:id="rId16"/>
    <p:sldId id="371" r:id="rId17"/>
    <p:sldId id="372" r:id="rId18"/>
    <p:sldId id="373" r:id="rId19"/>
    <p:sldId id="374" r:id="rId20"/>
    <p:sldId id="375" r:id="rId21"/>
    <p:sldId id="360" r:id="rId22"/>
    <p:sldId id="386" r:id="rId23"/>
    <p:sldId id="387" r:id="rId24"/>
    <p:sldId id="376" r:id="rId25"/>
    <p:sldId id="377" r:id="rId26"/>
    <p:sldId id="378" r:id="rId27"/>
    <p:sldId id="379" r:id="rId28"/>
    <p:sldId id="380" r:id="rId29"/>
    <p:sldId id="381" r:id="rId30"/>
    <p:sldId id="382" r:id="rId31"/>
    <p:sldId id="383" r:id="rId32"/>
    <p:sldId id="384" r:id="rId33"/>
    <p:sldId id="385" r:id="rId34"/>
    <p:sldId id="388" r:id="rId35"/>
    <p:sldId id="389" r:id="rId36"/>
    <p:sldId id="390" r:id="rId37"/>
    <p:sldId id="391" r:id="rId38"/>
    <p:sldId id="392" r:id="rId39"/>
    <p:sldId id="393" r:id="rId40"/>
    <p:sldId id="394" r:id="rId41"/>
    <p:sldId id="395" r:id="rId42"/>
    <p:sldId id="396" r:id="rId43"/>
    <p:sldId id="397" r:id="rId44"/>
    <p:sldId id="399" r:id="rId45"/>
    <p:sldId id="400" r:id="rId46"/>
    <p:sldId id="401" r:id="rId47"/>
    <p:sldId id="270" r:id="rId4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66"/>
    <a:srgbClr val="FFCC66"/>
    <a:srgbClr val="42AAC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Orta Stil 2 - Vurgu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472" autoAdjust="0"/>
    <p:restoredTop sz="96860" autoAdjust="0"/>
  </p:normalViewPr>
  <p:slideViewPr>
    <p:cSldViewPr snapToGrid="0">
      <p:cViewPr varScale="1">
        <p:scale>
          <a:sx n="113" d="100"/>
          <a:sy n="113" d="100"/>
        </p:scale>
        <p:origin x="540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presProps" Target="presProps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tableStyles" Target="tableStyles.xml"/><Relationship Id="rId5" Type="http://schemas.openxmlformats.org/officeDocument/2006/relationships/slide" Target="slides/slide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8" Type="http://schemas.openxmlformats.org/officeDocument/2006/relationships/slide" Target="slides/slide4.xml"/><Relationship Id="rId51" Type="http://schemas.openxmlformats.org/officeDocument/2006/relationships/viewProps" Target="viewProps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notesMaster" Target="notesMasters/notesMaster1.xml"/></Relationships>
</file>

<file path=ppt/media/image1.jpe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3A75990-A4A1-4DDE-AA8D-73E60A452DD0}" type="datetimeFigureOut">
              <a:rPr lang="en-US" smtClean="0"/>
              <a:t>12/27/2024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275CD8D-B1D9-4658-A4F0-38CA8D83ED5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09802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808C238F-B856-42A4-BC32-194DCC130D5F}" type="datetime1">
              <a:rPr lang="en-US" smtClean="0"/>
              <a:t>12/27/2024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872680-3826-48D8-A0B9-F293E3A564DD}" type="datetime1">
              <a:rPr lang="en-US" smtClean="0"/>
              <a:t>12/27/2024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C0F02A-B435-4587-AE10-6A02865845FD}" type="datetime1">
              <a:rPr lang="en-US" smtClean="0"/>
              <a:t>12/27/2024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DF27A1-9C29-4918-BA16-87149545F673}" type="datetime1">
              <a:rPr lang="en-US" smtClean="0"/>
              <a:t>12/27/2024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EEE601-4D27-49FF-B099-2799466F7EDA}" type="datetime1">
              <a:rPr lang="en-US" smtClean="0"/>
              <a:t>12/27/2024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E52469-603F-4B0F-8F23-6B2B143D5424}" type="datetime1">
              <a:rPr lang="en-US" smtClean="0"/>
              <a:t>12/27/2024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7781E0-05FC-475E-A14D-85EF9B55E67B}" type="datetime1">
              <a:rPr lang="en-US" smtClean="0"/>
              <a:t>12/27/2024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8D02C8-8352-4A2E-A3CD-139A8583C932}" type="datetime1">
              <a:rPr lang="en-US" smtClean="0"/>
              <a:t>12/27/2024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680581-4B77-41E9-BE55-C3C9C3900A2A}" type="datetime1">
              <a:rPr lang="en-US" smtClean="0"/>
              <a:t>12/27/2024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2C1CB5-A088-4DB4-8A5C-B084F9B2B528}" type="datetime1">
              <a:rPr lang="en-US" smtClean="0"/>
              <a:t>12/27/2024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3C1328-ADC8-435B-8F5C-D339CD9DD487}" type="datetime1">
              <a:rPr lang="en-US" smtClean="0"/>
              <a:t>12/27/2024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256410-64C5-4311-8359-FDA6B61ABBAE}" type="datetime1">
              <a:rPr lang="en-US" smtClean="0"/>
              <a:t>12/27/2024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18B01E-6E1B-4AFC-A690-27C447C9486E}" type="datetime1">
              <a:rPr lang="en-US" smtClean="0"/>
              <a:t>12/27/2024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52F3D2-503A-4E49-99AD-125A054E178F}" type="datetime1">
              <a:rPr lang="en-US" smtClean="0"/>
              <a:t>12/27/2024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166207-223C-48E4-AE22-548ABC801447}" type="datetime1">
              <a:rPr lang="en-US" smtClean="0"/>
              <a:t>12/27/2024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941151-B38C-4230-91F0-8A3BB69A056C}" type="datetime1">
              <a:rPr lang="en-US" smtClean="0"/>
              <a:t>12/27/2024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F6EA29-EE45-46F5-8084-6929433FA14E}" type="datetime1">
              <a:rPr lang="en-US" smtClean="0"/>
              <a:t>12/27/2024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567B94D-50C4-4558-AAA1-857DDB1A21EF}" type="datetime1">
              <a:rPr lang="en-US" smtClean="0"/>
              <a:t>12/27/2024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jpe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70000"/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oup 76">
            <a:extLst>
              <a:ext uri="{FF2B5EF4-FFF2-40B4-BE49-F238E27FC236}">
                <a16:creationId xmlns:a16="http://schemas.microsoft.com/office/drawing/2014/main" id="{AD579530-1077-46B3-BD5C-81BB270A1D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78" name="Rectangle 77">
              <a:extLst>
                <a:ext uri="{FF2B5EF4-FFF2-40B4-BE49-F238E27FC236}">
                  <a16:creationId xmlns:a16="http://schemas.microsoft.com/office/drawing/2014/main" id="{ACBB106A-B366-4349-B59F-E8FBDADD82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79" name="Picture 2">
              <a:extLst>
                <a:ext uri="{FF2B5EF4-FFF2-40B4-BE49-F238E27FC236}">
                  <a16:creationId xmlns:a16="http://schemas.microsoft.com/office/drawing/2014/main" id="{113FC03B-24E4-4A3F-9626-CC7F6356BC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="" xmlns:a16="http://schemas.microsoft.com/office/drawing/2014/main" xmlns:a14="http://schemas.microsoft.com/office/drawing/2010/main" xmlns:p14="http://schemas.microsoft.com/office/powerpoint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5" name="Picture 4" descr="close up of circuit board">
            <a:extLst>
              <a:ext uri="{FF2B5EF4-FFF2-40B4-BE49-F238E27FC236}">
                <a16:creationId xmlns:a16="http://schemas.microsoft.com/office/drawing/2014/main" id="{525AE681-57C0-4C44-9E88-A16CDA016EB3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 amt="30000"/>
          </a:blip>
          <a:srcRect t="6504" b="9202"/>
          <a:stretch/>
        </p:blipFill>
        <p:spPr>
          <a:xfrm>
            <a:off x="-1" y="-3"/>
            <a:ext cx="12188389" cy="6858002"/>
          </a:xfrm>
          <a:prstGeom prst="rect">
            <a:avLst/>
          </a:prstGeom>
        </p:spPr>
      </p:pic>
      <p:grpSp>
        <p:nvGrpSpPr>
          <p:cNvPr id="81" name="Group 80">
            <a:extLst>
              <a:ext uri="{FF2B5EF4-FFF2-40B4-BE49-F238E27FC236}">
                <a16:creationId xmlns:a16="http://schemas.microsoft.com/office/drawing/2014/main" id="{83F79A5F-63B5-4802-B39B-BF0F89DDDA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05895" y="2235200"/>
            <a:ext cx="10982062" cy="2396067"/>
            <a:chOff x="605895" y="2235200"/>
            <a:chExt cx="10982062" cy="2396067"/>
          </a:xfrm>
        </p:grpSpPr>
        <p:sp>
          <p:nvSpPr>
            <p:cNvPr id="82" name="Round Diagonal Corner Rectangle 7">
              <a:extLst>
                <a:ext uri="{FF2B5EF4-FFF2-40B4-BE49-F238E27FC236}">
                  <a16:creationId xmlns:a16="http://schemas.microsoft.com/office/drawing/2014/main" id="{00D14BF7-A799-4EDA-8C19-CED0B8EC52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582333" y="2235200"/>
              <a:ext cx="7027334" cy="2396067"/>
            </a:xfrm>
            <a:prstGeom prst="round2DiagRect">
              <a:avLst>
                <a:gd name="adj1" fmla="val 9246"/>
                <a:gd name="adj2" fmla="val 0"/>
              </a:avLst>
            </a:prstGeom>
            <a:solidFill>
              <a:schemeClr val="bg1">
                <a:alpha val="80000"/>
              </a:schemeClr>
            </a:solidFill>
            <a:ln w="19050" cap="sq">
              <a:solidFill>
                <a:schemeClr val="tx2">
                  <a:alpha val="60000"/>
                </a:schemeClr>
              </a:solidFill>
              <a:miter lim="800000"/>
            </a:ln>
            <a:effectLst>
              <a:outerShdw blurRad="889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83" name="Group 82">
              <a:extLst>
                <a:ext uri="{FF2B5EF4-FFF2-40B4-BE49-F238E27FC236}">
                  <a16:creationId xmlns:a16="http://schemas.microsoft.com/office/drawing/2014/main" id="{AF292344-73C8-4E53-85C0-8CDB23EB53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605895" y="2900097"/>
              <a:ext cx="10982062" cy="1211524"/>
              <a:chOff x="605895" y="2900097"/>
              <a:chExt cx="10982062" cy="1211524"/>
            </a:xfrm>
          </p:grpSpPr>
          <p:sp>
            <p:nvSpPr>
              <p:cNvPr id="84" name="Freeform 32">
                <a:extLst>
                  <a:ext uri="{FF2B5EF4-FFF2-40B4-BE49-F238E27FC236}">
                    <a16:creationId xmlns:a16="http://schemas.microsoft.com/office/drawing/2014/main" id="{4781E776-A0A7-4FB6-958B-8389BBA5697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9653587" y="33797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85" name="Freeform 33">
                <a:extLst>
                  <a:ext uri="{FF2B5EF4-FFF2-40B4-BE49-F238E27FC236}">
                    <a16:creationId xmlns:a16="http://schemas.microsoft.com/office/drawing/2014/main" id="{0F004D56-F177-45BC-8965-B72DB88A085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078244" y="33107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86" name="Freeform 34">
                <a:extLst>
                  <a:ext uri="{FF2B5EF4-FFF2-40B4-BE49-F238E27FC236}">
                    <a16:creationId xmlns:a16="http://schemas.microsoft.com/office/drawing/2014/main" id="{5F2F1F83-817B-4678-B0AE-8FFDC49FC82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1146631" y="35742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87" name="Freeform 37">
                <a:extLst>
                  <a:ext uri="{FF2B5EF4-FFF2-40B4-BE49-F238E27FC236}">
                    <a16:creationId xmlns:a16="http://schemas.microsoft.com/office/drawing/2014/main" id="{F908EB47-32F4-4E82-BF56-FD25BB07474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230644" y="30345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88" name="Freeform 35">
                <a:extLst>
                  <a:ext uri="{FF2B5EF4-FFF2-40B4-BE49-F238E27FC236}">
                    <a16:creationId xmlns:a16="http://schemas.microsoft.com/office/drawing/2014/main" id="{0966000D-B975-4E8A-9BF2-EACF2164050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034587" y="25627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89" name="Freeform 36">
                <a:extLst>
                  <a:ext uri="{FF2B5EF4-FFF2-40B4-BE49-F238E27FC236}">
                    <a16:creationId xmlns:a16="http://schemas.microsoft.com/office/drawing/2014/main" id="{A9554499-6796-4AEE-B012-34A5B9A585A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747375" y="32326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0" name="Freeform 38">
                <a:extLst>
                  <a:ext uri="{FF2B5EF4-FFF2-40B4-BE49-F238E27FC236}">
                    <a16:creationId xmlns:a16="http://schemas.microsoft.com/office/drawing/2014/main" id="{9DD40864-34BD-491F-B591-180E7B32C12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1399044" y="30953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1" name="Freeform 39">
                <a:extLst>
                  <a:ext uri="{FF2B5EF4-FFF2-40B4-BE49-F238E27FC236}">
                    <a16:creationId xmlns:a16="http://schemas.microsoft.com/office/drawing/2014/main" id="{2623F54C-4373-4D30-90DB-3129BDDF54A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353675" y="21531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2" name="Freeform 40">
                <a:extLst>
                  <a:ext uri="{FF2B5EF4-FFF2-40B4-BE49-F238E27FC236}">
                    <a16:creationId xmlns:a16="http://schemas.microsoft.com/office/drawing/2014/main" id="{1FF42884-D4B2-462F-9FA7-4FA89253224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848850" y="33088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3" name="Rectangle 41">
                <a:extLst>
                  <a:ext uri="{FF2B5EF4-FFF2-40B4-BE49-F238E27FC236}">
                    <a16:creationId xmlns:a16="http://schemas.microsoft.com/office/drawing/2014/main" id="{27F4D4BA-37F5-4D54-BDFF-733F621D5DB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721056" y="32842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4" name="Freeform 32">
                <a:extLst>
                  <a:ext uri="{FF2B5EF4-FFF2-40B4-BE49-F238E27FC236}">
                    <a16:creationId xmlns:a16="http://schemas.microsoft.com/office/drawing/2014/main" id="{29E4A0E5-0441-4563-A947-12A5781105E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2122751" y="35321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5" name="Freeform 33">
                <a:extLst>
                  <a:ext uri="{FF2B5EF4-FFF2-40B4-BE49-F238E27FC236}">
                    <a16:creationId xmlns:a16="http://schemas.microsoft.com/office/drawing/2014/main" id="{4A8D89B4-AD1B-410A-870B-1042E075A04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958445" y="34631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6" name="Freeform 34">
                <a:extLst>
                  <a:ext uri="{FF2B5EF4-FFF2-40B4-BE49-F238E27FC236}">
                    <a16:creationId xmlns:a16="http://schemas.microsoft.com/office/drawing/2014/main" id="{DFC54570-9F45-44E6-AC94-4B3192D44B2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858308" y="37266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7" name="Freeform 37">
                <a:extLst>
                  <a:ext uri="{FF2B5EF4-FFF2-40B4-BE49-F238E27FC236}">
                    <a16:creationId xmlns:a16="http://schemas.microsoft.com/office/drawing/2014/main" id="{A976F76C-4BBB-4CD4-9270-5E4E8802BF7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658407" y="31869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8" name="Freeform 35">
                <a:extLst>
                  <a:ext uri="{FF2B5EF4-FFF2-40B4-BE49-F238E27FC236}">
                    <a16:creationId xmlns:a16="http://schemas.microsoft.com/office/drawing/2014/main" id="{06081E5F-35E2-4E9E-A0DA-9E2F769C4CE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860814" y="27151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9" name="Freeform 36">
                <a:extLst>
                  <a:ext uri="{FF2B5EF4-FFF2-40B4-BE49-F238E27FC236}">
                    <a16:creationId xmlns:a16="http://schemas.microsoft.com/office/drawing/2014/main" id="{7B7B4F78-1391-433D-AAE5-0FA8B8EE181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289314" y="33850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00" name="Freeform 38">
                <a:extLst>
                  <a:ext uri="{FF2B5EF4-FFF2-40B4-BE49-F238E27FC236}">
                    <a16:creationId xmlns:a16="http://schemas.microsoft.com/office/drawing/2014/main" id="{EF63F42B-29ED-4285-99D1-5FA657DA929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605895" y="32477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01" name="Freeform 39">
                <a:extLst>
                  <a:ext uri="{FF2B5EF4-FFF2-40B4-BE49-F238E27FC236}">
                    <a16:creationId xmlns:a16="http://schemas.microsoft.com/office/drawing/2014/main" id="{EB7A6053-A7CF-4785-B396-6F70D6EBE9B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532202" y="23055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02" name="Freeform 40">
                <a:extLst>
                  <a:ext uri="{FF2B5EF4-FFF2-40B4-BE49-F238E27FC236}">
                    <a16:creationId xmlns:a16="http://schemas.microsoft.com/office/drawing/2014/main" id="{E6337518-A10D-47A5-BD86-6D1F3FAF3C9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154501" y="34612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03" name="Rectangle 41">
                <a:extLst>
                  <a:ext uri="{FF2B5EF4-FFF2-40B4-BE49-F238E27FC236}">
                    <a16:creationId xmlns:a16="http://schemas.microsoft.com/office/drawing/2014/main" id="{7591C37F-6498-4992-992D-D413A84752D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448983" y="34366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US"/>
              </a:p>
            </p:txBody>
          </p:sp>
        </p:grp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ED476017-D224-40AE-B921-67525450151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560105" y="1582609"/>
            <a:ext cx="7171797" cy="1537097"/>
          </a:xfrm>
        </p:spPr>
        <p:txBody>
          <a:bodyPr>
            <a:noAutofit/>
          </a:bodyPr>
          <a:lstStyle/>
          <a:p>
            <a:pPr algn="ctr"/>
            <a:r>
              <a:rPr lang="en-US" sz="2800" b="1" cap="none" dirty="0">
                <a:solidFill>
                  <a:srgbClr val="FFFF00"/>
                </a:solidFill>
              </a:rPr>
              <a:t>A Summary of 1076 - 2019 IEEE Standard </a:t>
            </a:r>
            <a:br>
              <a:rPr lang="en-US" sz="2800" b="1" cap="none" dirty="0">
                <a:solidFill>
                  <a:srgbClr val="FFFF00"/>
                </a:solidFill>
              </a:rPr>
            </a:br>
            <a:r>
              <a:rPr lang="en-US" sz="2800" b="1" cap="none" dirty="0">
                <a:solidFill>
                  <a:srgbClr val="FFFF00"/>
                </a:solidFill>
              </a:rPr>
              <a:t>VHDL Language Reference Manual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1F013D4-CBD9-4FC1-AF91-2301A704488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138654" y="3052497"/>
            <a:ext cx="5920248" cy="1329129"/>
          </a:xfrm>
        </p:spPr>
        <p:txBody>
          <a:bodyPr>
            <a:noAutofit/>
          </a:bodyPr>
          <a:lstStyle/>
          <a:p>
            <a:pPr algn="ctr">
              <a:lnSpc>
                <a:spcPct val="100000"/>
              </a:lnSpc>
              <a:spcBef>
                <a:spcPts val="0"/>
              </a:spcBef>
            </a:pPr>
            <a:r>
              <a:rPr lang="en-US" sz="2400" b="1" cap="none" dirty="0">
                <a:solidFill>
                  <a:srgbClr val="FF0000"/>
                </a:solidFill>
              </a:rPr>
              <a:t>by</a:t>
            </a:r>
            <a:r>
              <a:rPr lang="en-US" sz="2400" b="1" dirty="0">
                <a:solidFill>
                  <a:srgbClr val="FF0000"/>
                </a:solidFill>
              </a:rPr>
              <a:t> </a:t>
            </a:r>
            <a:r>
              <a:rPr lang="en-GB" sz="2400" b="1" cap="none" dirty="0">
                <a:solidFill>
                  <a:srgbClr val="FF0000"/>
                </a:solidFill>
              </a:rPr>
              <a:t>Furkan Kaya, Koray Karakurt, </a:t>
            </a:r>
          </a:p>
          <a:p>
            <a:pPr algn="ctr">
              <a:lnSpc>
                <a:spcPct val="100000"/>
              </a:lnSpc>
              <a:spcBef>
                <a:spcPts val="0"/>
              </a:spcBef>
            </a:pPr>
            <a:r>
              <a:rPr lang="en-GB" sz="2400" b="1" cap="none" dirty="0">
                <a:solidFill>
                  <a:srgbClr val="FF0000"/>
                </a:solidFill>
              </a:rPr>
              <a:t>Mert Ecevit, Orhan </a:t>
            </a:r>
            <a:r>
              <a:rPr lang="tr-TR" sz="2400" b="1" cap="none" dirty="0">
                <a:solidFill>
                  <a:srgbClr val="FF0000"/>
                </a:solidFill>
              </a:rPr>
              <a:t>Çalışkan</a:t>
            </a:r>
            <a:r>
              <a:rPr lang="en-GB" sz="2400" b="1" cap="none" dirty="0">
                <a:solidFill>
                  <a:srgbClr val="FF0000"/>
                </a:solidFill>
              </a:rPr>
              <a:t>,                            Seyit Ko</a:t>
            </a:r>
            <a:r>
              <a:rPr lang="tr-TR" sz="2400" b="1" cap="none" dirty="0">
                <a:solidFill>
                  <a:srgbClr val="FF0000"/>
                </a:solidFill>
              </a:rPr>
              <a:t>çak </a:t>
            </a:r>
            <a:r>
              <a:rPr lang="en-GB" sz="2400" b="1" cap="none" dirty="0">
                <a:solidFill>
                  <a:srgbClr val="FF0000"/>
                </a:solidFill>
              </a:rPr>
              <a:t>and Yunus </a:t>
            </a:r>
            <a:r>
              <a:rPr lang="tr-TR" sz="2400" b="1" cap="none" dirty="0">
                <a:solidFill>
                  <a:srgbClr val="FF0000"/>
                </a:solidFill>
              </a:rPr>
              <a:t>Küçük</a:t>
            </a:r>
            <a:endParaRPr lang="en-GB" sz="2400" b="1" cap="none" dirty="0">
              <a:solidFill>
                <a:srgbClr val="FF0000"/>
              </a:solidFill>
            </a:endParaRPr>
          </a:p>
          <a:p>
            <a:pPr algn="ctr">
              <a:lnSpc>
                <a:spcPct val="100000"/>
              </a:lnSpc>
              <a:spcBef>
                <a:spcPts val="0"/>
              </a:spcBef>
            </a:pPr>
            <a:endParaRPr lang="en-GB" sz="300" b="1" i="1" cap="none" dirty="0">
              <a:solidFill>
                <a:srgbClr val="FF0000"/>
              </a:solidFill>
            </a:endParaRPr>
          </a:p>
          <a:p>
            <a:pPr algn="ctr">
              <a:lnSpc>
                <a:spcPct val="100000"/>
              </a:lnSpc>
              <a:spcBef>
                <a:spcPts val="0"/>
              </a:spcBef>
            </a:pPr>
            <a:r>
              <a:rPr lang="en-GB" sz="2400" b="1" i="1" cap="none" dirty="0">
                <a:solidFill>
                  <a:srgbClr val="00B050"/>
                </a:solidFill>
              </a:rPr>
              <a:t>27/12/2024</a:t>
            </a:r>
            <a:endParaRPr lang="en-US" sz="2400" b="1" i="1" dirty="0"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3719220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70000"/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E382165-E7B4-F9FE-6F58-B80AE03B83E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A9B5907B-94F1-1829-6A56-75EB0DFDFCC7}"/>
              </a:ext>
            </a:extLst>
          </p:cNvPr>
          <p:cNvSpPr txBox="1">
            <a:spLocks/>
          </p:cNvSpPr>
          <p:nvPr/>
        </p:nvSpPr>
        <p:spPr bwMode="auto">
          <a:xfrm>
            <a:off x="1168" y="0"/>
            <a:ext cx="12190832" cy="5424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02315" indent="-20231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Font typeface="Times" pitchFamily="18" charset="0"/>
              <a:buChar char="•"/>
              <a:defRPr sz="1600">
                <a:solidFill>
                  <a:srgbClr val="000000"/>
                </a:solidFill>
                <a:latin typeface="Vodafone Rg" pitchFamily="34" charset="0"/>
                <a:ea typeface="+mn-ea"/>
                <a:cs typeface="+mn-cs"/>
              </a:defRPr>
            </a:lvl1pPr>
            <a:lvl2pPr marL="399870" indent="-19636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500">
                <a:solidFill>
                  <a:srgbClr val="000000"/>
                </a:solidFill>
                <a:latin typeface="Vodafone Rg" pitchFamily="34" charset="0"/>
              </a:defRPr>
            </a:lvl2pPr>
            <a:lvl3pPr marL="602185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300">
                <a:solidFill>
                  <a:srgbClr val="000000"/>
                </a:solidFill>
                <a:latin typeface="Vodafone Rg" pitchFamily="34" charset="0"/>
              </a:defRPr>
            </a:lvl3pPr>
            <a:lvl4pPr marL="804501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4pPr>
            <a:lvl5pPr marL="1006816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5pPr>
            <a:lvl6pPr marL="1349561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6pPr>
            <a:lvl7pPr marL="1692308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7pPr>
            <a:lvl8pPr marL="2035052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8pPr>
            <a:lvl9pPr marL="2377797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			</a:t>
            </a:r>
            <a:r>
              <a:rPr lang="tr-TR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4</a:t>
            </a: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.</a:t>
            </a:r>
            <a:r>
              <a:rPr lang="tr-TR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7,8,9</a:t>
            </a: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 </a:t>
            </a:r>
            <a:r>
              <a:rPr lang="tr-TR" sz="3200" b="1" dirty="0">
                <a:solidFill>
                  <a:schemeClr val="bg1"/>
                </a:solidFill>
                <a:latin typeface="Tw Cen MT (Body)"/>
                <a:ea typeface="+mj-ea"/>
                <a:cs typeface="Times New Roman" panose="02020603050405020304" pitchFamily="18" charset="0"/>
              </a:rPr>
              <a:t>PACKAGE DECLARATIONS,BODIES,INSTANTIATION </a:t>
            </a:r>
            <a:endParaRPr lang="en-GB" sz="3200" b="1" i="1" dirty="0">
              <a:solidFill>
                <a:schemeClr val="bg1"/>
              </a:solidFill>
              <a:latin typeface="Tw Cen MT (Body)"/>
              <a:cs typeface="Times New Roman" panose="02020603050405020304" pitchFamily="18" charset="0"/>
            </a:endParaRP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48E7E3D4-A251-10AD-8EC7-594D3ACA7DC5}"/>
              </a:ext>
            </a:extLst>
          </p:cNvPr>
          <p:cNvSpPr txBox="1">
            <a:spLocks/>
          </p:cNvSpPr>
          <p:nvPr/>
        </p:nvSpPr>
        <p:spPr>
          <a:xfrm>
            <a:off x="733876" y="716625"/>
            <a:ext cx="6030991" cy="574223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Package declarations define the </a:t>
            </a:r>
            <a:r>
              <a:rPr lang="en-US" sz="2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interface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of a package, including constants, types, subprograms, and generics</a:t>
            </a:r>
            <a:endParaRPr lang="tr-TR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Items declared in a package can be made visible in other design units through selection or use clauses</a:t>
            </a:r>
            <a:endParaRPr lang="tr-TR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 package body must match its corresponding package declaration and follow it in the same declarative region</a:t>
            </a:r>
            <a:endParaRPr lang="tr-TR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altLang="tr-TR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Package instantiation declarations create an instance of an uninstantiated package, associating actuals with generics through a generic map aspect</a:t>
            </a:r>
            <a:endParaRPr lang="tr-TR" altLang="tr-TR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altLang="tr-TR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 instance behaves like a generic-mapped package with declarations and bodies from the uninstantiated package</a:t>
            </a:r>
            <a:endParaRPr lang="tr-TR" altLang="tr-TR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10000"/>
              </a:lnSpc>
              <a:buFont typeface="Arial" panose="020B0604020202020204" pitchFamily="34" charset="0"/>
              <a:buNone/>
            </a:pPr>
            <a:br>
              <a:rPr lang="tr-TR" altLang="tr-TR" sz="27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tr-TR" altLang="tr-TR" sz="27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10000"/>
              </a:lnSpc>
            </a:pPr>
            <a:endParaRPr lang="en-US" sz="2700" dirty="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endParaRPr lang="en-US" sz="2200" dirty="0"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 lvl="1"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endParaRPr lang="en-US" sz="2400" b="1" dirty="0">
              <a:solidFill>
                <a:schemeClr val="bg1"/>
              </a:solidFill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>
              <a:lnSpc>
                <a:spcPct val="110000"/>
              </a:lnSpc>
            </a:pPr>
            <a:endParaRPr lang="en-GB" b="1" dirty="0">
              <a:solidFill>
                <a:schemeClr val="bg1"/>
              </a:solidFill>
            </a:endParaRPr>
          </a:p>
          <a:p>
            <a:pPr lvl="1">
              <a:lnSpc>
                <a:spcPct val="110000"/>
              </a:lnSpc>
            </a:pPr>
            <a:endParaRPr lang="en-GB" b="1" dirty="0">
              <a:solidFill>
                <a:schemeClr val="bg1"/>
              </a:solidFill>
            </a:endParaRPr>
          </a:p>
          <a:p>
            <a:pPr lvl="1">
              <a:lnSpc>
                <a:spcPct val="110000"/>
              </a:lnSpc>
            </a:pPr>
            <a:endParaRPr lang="en-US" sz="2800" b="1" dirty="0">
              <a:solidFill>
                <a:schemeClr val="bg1"/>
              </a:solidFill>
            </a:endParaRPr>
          </a:p>
        </p:txBody>
      </p:sp>
      <p:sp>
        <p:nvSpPr>
          <p:cNvPr id="6" name="İçerik Yer Tutucusu 6">
            <a:extLst>
              <a:ext uri="{FF2B5EF4-FFF2-40B4-BE49-F238E27FC236}">
                <a16:creationId xmlns:a16="http://schemas.microsoft.com/office/drawing/2014/main" id="{0523122A-4823-3313-5B30-5EFFBB45559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28543" y="1195622"/>
            <a:ext cx="5163457" cy="6092355"/>
          </a:xfrm>
        </p:spPr>
        <p:txBody>
          <a:bodyPr>
            <a:noAutofit/>
          </a:bodyPr>
          <a:lstStyle/>
          <a:p>
            <a:pPr marL="0" indent="0">
              <a:spcBef>
                <a:spcPts val="0"/>
              </a:spcBef>
              <a:buNone/>
            </a:pP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library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IEEE;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use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IEEE.std_logic_1164.all;</a:t>
            </a:r>
          </a:p>
          <a:p>
            <a:pPr marL="0" indent="0">
              <a:spcBef>
                <a:spcPts val="0"/>
              </a:spcBef>
              <a:buNone/>
            </a:pPr>
            <a:endParaRPr lang="tr-TR" sz="8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package 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mypackage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is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constant 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default_value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integer := 10; 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function 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double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value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integer) 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return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integer; 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function triple(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value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integer) 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return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integer; 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end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package 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mypackage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endParaRPr lang="tr-TR" sz="8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package body 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mypackage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is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function 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double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value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integer) 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return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integer is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begin</a:t>
            </a:r>
            <a:endParaRPr lang="tr-TR" sz="8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return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value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* 2; 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end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function 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double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endParaRPr lang="tr-TR" sz="8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function triple(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value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integer) 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return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integer is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begin</a:t>
            </a:r>
            <a:endParaRPr lang="tr-TR" sz="8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return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value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* 3; 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end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function triple;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end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package body 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mypackage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endParaRPr lang="tr-TR" sz="8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entity 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packageexample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is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port (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inputvalue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: in integer;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outputvalue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: 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out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integer;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triplevalue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: 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out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integer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end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packageexample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endParaRPr lang="tr-TR" sz="8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architecture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behavioral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of 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packageexample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is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use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work.mypackage.all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 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begin</a:t>
            </a:r>
            <a:endParaRPr lang="tr-TR" sz="8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process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inputvalue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begin</a:t>
            </a:r>
            <a:endParaRPr lang="tr-TR" sz="8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outputvalue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&lt;= 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double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inputvalue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); 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triplevalue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&lt;= triple(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inputvalue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); 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end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process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end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behavioral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endParaRPr lang="tr-TR" sz="800" b="1" dirty="0" err="1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A5ABB2DE-945C-CFEF-F032-36F4E78F498B}"/>
              </a:ext>
            </a:extLst>
          </p:cNvPr>
          <p:cNvSpPr txBox="1">
            <a:spLocks/>
          </p:cNvSpPr>
          <p:nvPr/>
        </p:nvSpPr>
        <p:spPr bwMode="auto">
          <a:xfrm>
            <a:off x="7028542" y="582377"/>
            <a:ext cx="3698725" cy="61324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02315" indent="-20231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Font typeface="Times" pitchFamily="18" charset="0"/>
              <a:buChar char="•"/>
              <a:defRPr sz="1600">
                <a:solidFill>
                  <a:srgbClr val="000000"/>
                </a:solidFill>
                <a:latin typeface="Vodafone Rg" pitchFamily="34" charset="0"/>
                <a:ea typeface="+mn-ea"/>
                <a:cs typeface="+mn-cs"/>
              </a:defRPr>
            </a:lvl1pPr>
            <a:lvl2pPr marL="399870" indent="-19636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500">
                <a:solidFill>
                  <a:srgbClr val="000000"/>
                </a:solidFill>
                <a:latin typeface="Vodafone Rg" pitchFamily="34" charset="0"/>
              </a:defRPr>
            </a:lvl2pPr>
            <a:lvl3pPr marL="602185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300">
                <a:solidFill>
                  <a:srgbClr val="000000"/>
                </a:solidFill>
                <a:latin typeface="Vodafone Rg" pitchFamily="34" charset="0"/>
              </a:defRPr>
            </a:lvl3pPr>
            <a:lvl4pPr marL="804501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4pPr>
            <a:lvl5pPr marL="1006816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5pPr>
            <a:lvl6pPr marL="1349561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6pPr>
            <a:lvl7pPr marL="1692308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7pPr>
            <a:lvl8pPr marL="2035052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8pPr>
            <a:lvl9pPr marL="2377797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9pPr>
          </a:lstStyle>
          <a:p>
            <a:pPr marL="0" indent="0">
              <a:buNone/>
            </a:pPr>
            <a:r>
              <a:rPr lang="en-GB" sz="4000" b="1" dirty="0">
                <a:solidFill>
                  <a:srgbClr val="FF0000"/>
                </a:solidFill>
                <a:latin typeface="Tw Cen MT (Body)"/>
                <a:cs typeface="Times New Roman" panose="02020603050405020304" pitchFamily="18" charset="0"/>
              </a:rPr>
              <a:t>CODE</a:t>
            </a:r>
            <a:r>
              <a:rPr lang="tr-TR" sz="4000" b="1" dirty="0">
                <a:solidFill>
                  <a:srgbClr val="FF0000"/>
                </a:solidFill>
                <a:latin typeface="Tw Cen MT (Body)"/>
                <a:cs typeface="Times New Roman" panose="02020603050405020304" pitchFamily="18" charset="0"/>
              </a:rPr>
              <a:t> EXAMPLE</a:t>
            </a:r>
            <a:endParaRPr lang="en-US" sz="4000" b="1" dirty="0">
              <a:solidFill>
                <a:srgbClr val="FF0000"/>
              </a:solidFill>
              <a:latin typeface="Tw Cen MT (Body)"/>
              <a:cs typeface="Times New Roman" panose="02020603050405020304" pitchFamily="18" charset="0"/>
            </a:endParaRPr>
          </a:p>
          <a:p>
            <a:pPr marL="0" indent="0">
              <a:spcAft>
                <a:spcPts val="1200"/>
              </a:spcAft>
              <a:buNone/>
            </a:pPr>
            <a:endParaRPr lang="en-GB" sz="4000" b="1" i="1" dirty="0">
              <a:solidFill>
                <a:schemeClr val="bg1"/>
              </a:solidFill>
              <a:latin typeface="Tw Cen MT (Body)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2792165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70000"/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469AF05-81A6-5A1A-3232-729A7D685D8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1E13D786-C93C-E7F1-6914-98300127D5C5}"/>
              </a:ext>
            </a:extLst>
          </p:cNvPr>
          <p:cNvSpPr txBox="1">
            <a:spLocks/>
          </p:cNvSpPr>
          <p:nvPr/>
        </p:nvSpPr>
        <p:spPr>
          <a:xfrm>
            <a:off x="5907110" y="0"/>
            <a:ext cx="6284889" cy="45803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tr-TR" sz="2800" b="1" dirty="0">
                <a:solidFill>
                  <a:srgbClr val="FF0000"/>
                </a:solidFill>
              </a:rPr>
              <a:t>5. </a:t>
            </a:r>
            <a:r>
              <a:rPr lang="tr-TR" sz="2800" b="1" dirty="0" err="1">
                <a:solidFill>
                  <a:srgbClr val="FF0000"/>
                </a:solidFill>
              </a:rPr>
              <a:t>tYPES</a:t>
            </a:r>
            <a:endParaRPr lang="tr-TR" sz="2800" b="1" dirty="0">
              <a:solidFill>
                <a:srgbClr val="FF0000"/>
              </a:solidFill>
            </a:endParaRP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CBA549C5-D997-58A2-225B-05682915DB31}"/>
              </a:ext>
            </a:extLst>
          </p:cNvPr>
          <p:cNvSpPr txBox="1">
            <a:spLocks/>
          </p:cNvSpPr>
          <p:nvPr/>
        </p:nvSpPr>
        <p:spPr>
          <a:xfrm>
            <a:off x="5907111" y="479201"/>
            <a:ext cx="6284890" cy="409703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0000"/>
              </a:lnSpc>
              <a:buFont typeface="Arial" panose="020B0604020202020204" pitchFamily="34" charset="0"/>
              <a:buNone/>
            </a:pPr>
            <a:r>
              <a:rPr lang="en-US" b="1" dirty="0">
                <a:solidFill>
                  <a:srgbClr val="FF0000"/>
                </a:solidFill>
              </a:rPr>
              <a:t> </a:t>
            </a:r>
            <a:r>
              <a:rPr lang="tr-TR" b="1" dirty="0">
                <a:solidFill>
                  <a:srgbClr val="FF0000"/>
                </a:solidFill>
              </a:rPr>
              <a:t>  5.1 </a:t>
            </a:r>
            <a:r>
              <a:rPr lang="en-US" b="1" dirty="0">
                <a:solidFill>
                  <a:schemeClr val="bg1"/>
                </a:solidFill>
              </a:rPr>
              <a:t>General</a:t>
            </a:r>
          </a:p>
          <a:p>
            <a:pPr marL="0" indent="0">
              <a:lnSpc>
                <a:spcPct val="110000"/>
              </a:lnSpc>
              <a:buFont typeface="Arial" panose="020B0604020202020204" pitchFamily="34" charset="0"/>
              <a:buNone/>
            </a:pPr>
            <a:r>
              <a:rPr lang="en-US" b="1" dirty="0">
                <a:solidFill>
                  <a:srgbClr val="FF0000"/>
                </a:solidFill>
              </a:rPr>
              <a:t> </a:t>
            </a:r>
            <a:r>
              <a:rPr lang="tr-TR" b="1" dirty="0">
                <a:solidFill>
                  <a:srgbClr val="FF0000"/>
                </a:solidFill>
              </a:rPr>
              <a:t>  5</a:t>
            </a:r>
            <a:r>
              <a:rPr lang="en-US" b="1" dirty="0">
                <a:solidFill>
                  <a:srgbClr val="FF0000"/>
                </a:solidFill>
              </a:rPr>
              <a:t>.2 </a:t>
            </a:r>
            <a:r>
              <a:rPr lang="tr-TR" b="1" dirty="0" err="1">
                <a:solidFill>
                  <a:schemeClr val="bg1"/>
                </a:solidFill>
              </a:rPr>
              <a:t>Scalar</a:t>
            </a:r>
            <a:r>
              <a:rPr lang="tr-TR" b="1" dirty="0">
                <a:solidFill>
                  <a:schemeClr val="bg1"/>
                </a:solidFill>
              </a:rPr>
              <a:t> </a:t>
            </a:r>
            <a:r>
              <a:rPr lang="tr-TR" b="1" dirty="0" err="1">
                <a:solidFill>
                  <a:schemeClr val="bg1"/>
                </a:solidFill>
              </a:rPr>
              <a:t>Types</a:t>
            </a:r>
            <a:endParaRPr lang="en-US" b="1" dirty="0">
              <a:solidFill>
                <a:schemeClr val="bg1"/>
              </a:solidFill>
            </a:endParaRPr>
          </a:p>
          <a:p>
            <a:pPr marL="0" indent="0">
              <a:lnSpc>
                <a:spcPct val="110000"/>
              </a:lnSpc>
              <a:buFont typeface="Arial" panose="020B0604020202020204" pitchFamily="34" charset="0"/>
              <a:buNone/>
            </a:pPr>
            <a:r>
              <a:rPr lang="en-US" b="1" dirty="0">
                <a:solidFill>
                  <a:srgbClr val="FF0000"/>
                </a:solidFill>
              </a:rPr>
              <a:t> </a:t>
            </a:r>
            <a:r>
              <a:rPr lang="tr-TR" b="1" dirty="0">
                <a:solidFill>
                  <a:srgbClr val="FF0000"/>
                </a:solidFill>
              </a:rPr>
              <a:t>  5</a:t>
            </a:r>
            <a:r>
              <a:rPr lang="en-US" b="1" dirty="0">
                <a:solidFill>
                  <a:srgbClr val="FF0000"/>
                </a:solidFill>
              </a:rPr>
              <a:t>.3 </a:t>
            </a:r>
            <a:r>
              <a:rPr lang="tr-TR" b="1" dirty="0" err="1">
                <a:solidFill>
                  <a:schemeClr val="bg1"/>
                </a:solidFill>
              </a:rPr>
              <a:t>Composite</a:t>
            </a:r>
            <a:r>
              <a:rPr lang="tr-TR" b="1" dirty="0">
                <a:solidFill>
                  <a:schemeClr val="bg1"/>
                </a:solidFill>
              </a:rPr>
              <a:t> </a:t>
            </a:r>
            <a:r>
              <a:rPr lang="tr-TR" b="1" dirty="0" err="1">
                <a:solidFill>
                  <a:schemeClr val="bg1"/>
                </a:solidFill>
              </a:rPr>
              <a:t>Types</a:t>
            </a:r>
            <a:endParaRPr lang="en-US" b="1" dirty="0">
              <a:solidFill>
                <a:schemeClr val="bg1"/>
              </a:solidFill>
            </a:endParaRPr>
          </a:p>
          <a:p>
            <a:pPr marL="0" indent="0">
              <a:lnSpc>
                <a:spcPct val="110000"/>
              </a:lnSpc>
              <a:buNone/>
            </a:pPr>
            <a:r>
              <a:rPr lang="tr-TR" b="1" dirty="0">
                <a:solidFill>
                  <a:srgbClr val="FF0000"/>
                </a:solidFill>
              </a:rPr>
              <a:t> </a:t>
            </a:r>
            <a:r>
              <a:rPr lang="en-GB" b="1" dirty="0">
                <a:solidFill>
                  <a:srgbClr val="FF0000"/>
                </a:solidFill>
              </a:rPr>
              <a:t>  </a:t>
            </a:r>
            <a:r>
              <a:rPr lang="tr-TR" b="1" dirty="0">
                <a:solidFill>
                  <a:srgbClr val="FF0000"/>
                </a:solidFill>
              </a:rPr>
              <a:t>5</a:t>
            </a:r>
            <a:r>
              <a:rPr lang="en-US" b="1" dirty="0">
                <a:solidFill>
                  <a:srgbClr val="FF0000"/>
                </a:solidFill>
              </a:rPr>
              <a:t>.4 </a:t>
            </a:r>
            <a:r>
              <a:rPr lang="tr-TR" b="1" dirty="0">
                <a:solidFill>
                  <a:schemeClr val="bg1"/>
                </a:solidFill>
              </a:rPr>
              <a:t>Access </a:t>
            </a:r>
            <a:r>
              <a:rPr lang="tr-TR" b="1" dirty="0" err="1">
                <a:solidFill>
                  <a:schemeClr val="bg1"/>
                </a:solidFill>
              </a:rPr>
              <a:t>Types</a:t>
            </a:r>
            <a:endParaRPr lang="tr-TR" b="1" dirty="0">
              <a:solidFill>
                <a:schemeClr val="bg1"/>
              </a:solidFill>
            </a:endParaRPr>
          </a:p>
          <a:p>
            <a:pPr marL="0" indent="0">
              <a:lnSpc>
                <a:spcPct val="110000"/>
              </a:lnSpc>
              <a:buFont typeface="Arial" panose="020B0604020202020204" pitchFamily="34" charset="0"/>
              <a:buNone/>
            </a:pPr>
            <a:r>
              <a:rPr lang="en-GB" b="1" dirty="0">
                <a:solidFill>
                  <a:srgbClr val="FF0000"/>
                </a:solidFill>
              </a:rPr>
              <a:t>   </a:t>
            </a:r>
            <a:r>
              <a:rPr lang="tr-TR" b="1" dirty="0">
                <a:solidFill>
                  <a:srgbClr val="FF0000"/>
                </a:solidFill>
              </a:rPr>
              <a:t>5</a:t>
            </a:r>
            <a:r>
              <a:rPr lang="en-US" b="1" dirty="0">
                <a:solidFill>
                  <a:srgbClr val="FF0000"/>
                </a:solidFill>
              </a:rPr>
              <a:t>.5 </a:t>
            </a:r>
            <a:r>
              <a:rPr lang="tr-TR" b="1" dirty="0">
                <a:solidFill>
                  <a:schemeClr val="bg1"/>
                </a:solidFill>
              </a:rPr>
              <a:t>File </a:t>
            </a:r>
            <a:r>
              <a:rPr lang="tr-TR" b="1" dirty="0" err="1">
                <a:solidFill>
                  <a:schemeClr val="bg1"/>
                </a:solidFill>
              </a:rPr>
              <a:t>Types</a:t>
            </a:r>
            <a:r>
              <a:rPr lang="en-GB" b="1" dirty="0">
                <a:solidFill>
                  <a:srgbClr val="FF0000"/>
                </a:solidFill>
              </a:rPr>
              <a:t> </a:t>
            </a:r>
          </a:p>
          <a:p>
            <a:pPr marL="0" indent="0">
              <a:lnSpc>
                <a:spcPct val="110000"/>
              </a:lnSpc>
              <a:buFont typeface="Arial" panose="020B0604020202020204" pitchFamily="34" charset="0"/>
              <a:buNone/>
            </a:pPr>
            <a:r>
              <a:rPr lang="en-GB" b="1" dirty="0">
                <a:solidFill>
                  <a:srgbClr val="FF0000"/>
                </a:solidFill>
              </a:rPr>
              <a:t>   </a:t>
            </a:r>
            <a:r>
              <a:rPr lang="tr-TR" b="1" dirty="0">
                <a:solidFill>
                  <a:srgbClr val="FF0000"/>
                </a:solidFill>
              </a:rPr>
              <a:t>5</a:t>
            </a:r>
            <a:r>
              <a:rPr lang="en-US" b="1" dirty="0">
                <a:solidFill>
                  <a:srgbClr val="FF0000"/>
                </a:solidFill>
              </a:rPr>
              <a:t>.6 </a:t>
            </a:r>
            <a:r>
              <a:rPr lang="tr-TR" b="1" dirty="0" err="1">
                <a:solidFill>
                  <a:schemeClr val="bg1"/>
                </a:solidFill>
              </a:rPr>
              <a:t>Protected</a:t>
            </a:r>
            <a:r>
              <a:rPr lang="tr-TR" b="1" dirty="0">
                <a:solidFill>
                  <a:schemeClr val="bg1"/>
                </a:solidFill>
              </a:rPr>
              <a:t> </a:t>
            </a:r>
            <a:r>
              <a:rPr lang="tr-TR" b="1" dirty="0" err="1">
                <a:solidFill>
                  <a:schemeClr val="bg1"/>
                </a:solidFill>
              </a:rPr>
              <a:t>Types</a:t>
            </a:r>
            <a:endParaRPr lang="en-US" b="1" dirty="0">
              <a:solidFill>
                <a:schemeClr val="bg1"/>
              </a:solidFill>
            </a:endParaRPr>
          </a:p>
          <a:p>
            <a:pPr marL="0" indent="0">
              <a:lnSpc>
                <a:spcPct val="110000"/>
              </a:lnSpc>
              <a:buFont typeface="Arial" panose="020B0604020202020204" pitchFamily="34" charset="0"/>
              <a:buNone/>
            </a:pPr>
            <a:r>
              <a:rPr lang="tr-TR" b="1" dirty="0">
                <a:solidFill>
                  <a:srgbClr val="FF0000"/>
                </a:solidFill>
              </a:rPr>
              <a:t>   5.</a:t>
            </a:r>
            <a:r>
              <a:rPr lang="en-GB" b="1" dirty="0">
                <a:solidFill>
                  <a:srgbClr val="FF0000"/>
                </a:solidFill>
              </a:rPr>
              <a:t>7</a:t>
            </a:r>
            <a:r>
              <a:rPr lang="tr-TR" b="1" dirty="0">
                <a:solidFill>
                  <a:srgbClr val="FF0000"/>
                </a:solidFill>
              </a:rPr>
              <a:t> </a:t>
            </a:r>
            <a:r>
              <a:rPr lang="tr-TR" b="1" dirty="0" err="1">
                <a:solidFill>
                  <a:schemeClr val="bg1"/>
                </a:solidFill>
              </a:rPr>
              <a:t>String</a:t>
            </a:r>
            <a:r>
              <a:rPr lang="tr-TR" b="1" dirty="0">
                <a:solidFill>
                  <a:schemeClr val="bg1"/>
                </a:solidFill>
              </a:rPr>
              <a:t> </a:t>
            </a:r>
            <a:r>
              <a:rPr lang="tr-TR" b="1" dirty="0" err="1">
                <a:solidFill>
                  <a:schemeClr val="bg1"/>
                </a:solidFill>
              </a:rPr>
              <a:t>Representations</a:t>
            </a:r>
            <a:endParaRPr lang="en-US" b="1" dirty="0">
              <a:solidFill>
                <a:schemeClr val="bg1"/>
              </a:solidFill>
            </a:endParaRPr>
          </a:p>
          <a:p>
            <a:pPr marL="0" indent="0">
              <a:lnSpc>
                <a:spcPct val="110000"/>
              </a:lnSpc>
              <a:buFont typeface="Arial" panose="020B0604020202020204" pitchFamily="34" charset="0"/>
              <a:buNone/>
            </a:pPr>
            <a:r>
              <a:rPr lang="tr-TR" b="1" dirty="0">
                <a:solidFill>
                  <a:srgbClr val="FF0000"/>
                </a:solidFill>
              </a:rPr>
              <a:t> </a:t>
            </a:r>
            <a:r>
              <a:rPr lang="en-GB" b="1" dirty="0">
                <a:solidFill>
                  <a:srgbClr val="FF0000"/>
                </a:solidFill>
              </a:rPr>
              <a:t> </a:t>
            </a:r>
            <a:r>
              <a:rPr lang="tr-TR" b="1" dirty="0">
                <a:solidFill>
                  <a:srgbClr val="FF0000"/>
                </a:solidFill>
              </a:rPr>
              <a:t> 5.</a:t>
            </a:r>
            <a:r>
              <a:rPr lang="en-GB" b="1" dirty="0">
                <a:solidFill>
                  <a:srgbClr val="FF0000"/>
                </a:solidFill>
              </a:rPr>
              <a:t>8</a:t>
            </a:r>
            <a:r>
              <a:rPr lang="tr-TR" b="1" dirty="0">
                <a:solidFill>
                  <a:srgbClr val="FF0000"/>
                </a:solidFill>
              </a:rPr>
              <a:t> </a:t>
            </a:r>
            <a:r>
              <a:rPr lang="tr-TR" b="1" dirty="0" err="1">
                <a:solidFill>
                  <a:schemeClr val="bg1"/>
                </a:solidFill>
              </a:rPr>
              <a:t>Unspecified</a:t>
            </a:r>
            <a:r>
              <a:rPr lang="tr-TR" b="1" dirty="0">
                <a:solidFill>
                  <a:schemeClr val="bg1"/>
                </a:solidFill>
              </a:rPr>
              <a:t> </a:t>
            </a:r>
            <a:r>
              <a:rPr lang="tr-TR" b="1" dirty="0" err="1">
                <a:solidFill>
                  <a:schemeClr val="bg1"/>
                </a:solidFill>
              </a:rPr>
              <a:t>Types</a:t>
            </a:r>
            <a:endParaRPr lang="en-US" b="1" dirty="0">
              <a:solidFill>
                <a:schemeClr val="bg1"/>
              </a:solidFill>
            </a:endParaRPr>
          </a:p>
          <a:p>
            <a:pPr marL="0" indent="0">
              <a:lnSpc>
                <a:spcPct val="110000"/>
              </a:lnSpc>
              <a:buNone/>
            </a:pPr>
            <a:r>
              <a:rPr lang="en-GB" b="1" dirty="0">
                <a:solidFill>
                  <a:srgbClr val="FF0000"/>
                </a:solidFill>
              </a:rPr>
              <a:t>   </a:t>
            </a:r>
            <a:endParaRPr lang="en-US" b="1" dirty="0">
              <a:solidFill>
                <a:schemeClr val="bg1"/>
              </a:solidFill>
            </a:endParaRPr>
          </a:p>
        </p:txBody>
      </p:sp>
      <p:pic>
        <p:nvPicPr>
          <p:cNvPr id="7" name="Picture 6" descr="close up of circuit board">
            <a:extLst>
              <a:ext uri="{FF2B5EF4-FFF2-40B4-BE49-F238E27FC236}">
                <a16:creationId xmlns:a16="http://schemas.microsoft.com/office/drawing/2014/main" id="{0FAA921A-5242-1FA0-C8A0-1C7B6E94438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30000"/>
          </a:blip>
          <a:srcRect l="17220" r="9210" b="-1"/>
          <a:stretch/>
        </p:blipFill>
        <p:spPr>
          <a:xfrm>
            <a:off x="-10357" y="10"/>
            <a:ext cx="5917468" cy="6857990"/>
          </a:xfrm>
          <a:prstGeom prst="rect">
            <a:avLst/>
          </a:prstGeom>
        </p:spPr>
      </p:pic>
      <p:sp>
        <p:nvSpPr>
          <p:cNvPr id="10" name="Subtitle 2">
            <a:extLst>
              <a:ext uri="{FF2B5EF4-FFF2-40B4-BE49-F238E27FC236}">
                <a16:creationId xmlns:a16="http://schemas.microsoft.com/office/drawing/2014/main" id="{151D7F4F-0EAE-5472-59B5-A486086487AF}"/>
              </a:ext>
            </a:extLst>
          </p:cNvPr>
          <p:cNvSpPr txBox="1">
            <a:spLocks/>
          </p:cNvSpPr>
          <p:nvPr/>
        </p:nvSpPr>
        <p:spPr>
          <a:xfrm>
            <a:off x="-10358" y="152676"/>
            <a:ext cx="5982231" cy="132912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6000" b="1" dirty="0">
                <a:solidFill>
                  <a:srgbClr val="FF0000"/>
                </a:solidFill>
              </a:rPr>
              <a:t>Chapter </a:t>
            </a:r>
            <a:r>
              <a:rPr lang="tr-TR" sz="6000" b="1" dirty="0">
                <a:solidFill>
                  <a:srgbClr val="FF0000"/>
                </a:solidFill>
              </a:rPr>
              <a:t>5</a:t>
            </a:r>
            <a:endParaRPr lang="en-US" sz="6000" b="1" dirty="0">
              <a:solidFill>
                <a:srgbClr val="FF0000"/>
              </a:solidFill>
            </a:endParaRPr>
          </a:p>
          <a:p>
            <a:pPr marL="0" indent="0" algn="ctr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6000" b="1" dirty="0">
                <a:solidFill>
                  <a:srgbClr val="FF0000"/>
                </a:solidFill>
              </a:rPr>
              <a:t>Presenter:</a:t>
            </a:r>
          </a:p>
          <a:p>
            <a:pPr marL="0" indent="0" algn="ctr">
              <a:lnSpc>
                <a:spcPct val="100000"/>
              </a:lnSpc>
              <a:spcBef>
                <a:spcPts val="0"/>
              </a:spcBef>
              <a:buNone/>
            </a:pPr>
            <a:r>
              <a:rPr lang="en-GB" sz="6000" b="1" dirty="0">
                <a:solidFill>
                  <a:schemeClr val="bg1"/>
                </a:solidFill>
              </a:rPr>
              <a:t>Seyit Ko</a:t>
            </a:r>
            <a:r>
              <a:rPr lang="tr-TR" sz="6000" b="1" dirty="0">
                <a:solidFill>
                  <a:schemeClr val="bg1"/>
                </a:solidFill>
              </a:rPr>
              <a:t>çak</a:t>
            </a:r>
            <a:endParaRPr lang="en-US" sz="6000" b="1" i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9456797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70000"/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5A189D0-2D0B-7E83-2017-A2AA780AC4E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EC8AB731-5E80-6BAF-ABEF-74ADDB5C8D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3876" y="698604"/>
            <a:ext cx="10724247" cy="1815996"/>
          </a:xfrm>
        </p:spPr>
        <p:txBody>
          <a:bodyPr>
            <a:noAutofit/>
          </a:bodyPr>
          <a:lstStyle/>
          <a:p>
            <a:pPr>
              <a:lnSpc>
                <a:spcPct val="110000"/>
              </a:lnSpc>
            </a:pP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 type is defined by a set of values and operations, including basic and predefined operations automatically provided</a:t>
            </a:r>
            <a:endParaRPr lang="tr-TR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10000"/>
              </a:lnSpc>
            </a:pP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Composite types can be unconstrained, fully constrained, or partially constrained</a:t>
            </a:r>
            <a:endParaRPr lang="tr-TR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10000"/>
              </a:lnSpc>
            </a:pP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Types are divided into five main categories: scalar, composite, access, file, and protected types</a:t>
            </a:r>
            <a:endParaRPr lang="tr-TR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10000"/>
              </a:lnSpc>
              <a:buNone/>
            </a:pPr>
            <a:endParaRPr kumimoji="0" lang="tr-TR" altLang="tr-TR" sz="20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10000"/>
              </a:lnSpc>
              <a:buNone/>
            </a:pPr>
            <a:br>
              <a:rPr kumimoji="0" lang="tr-TR" altLang="tr-TR" sz="27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kumimoji="0" lang="tr-TR" altLang="tr-TR" sz="27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10000"/>
              </a:lnSpc>
            </a:pPr>
            <a:endParaRPr lang="en-US" sz="27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endParaRPr lang="en-US" sz="2200" dirty="0"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 lvl="1"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endParaRPr lang="en-US" sz="2400" b="1" dirty="0">
              <a:solidFill>
                <a:schemeClr val="bg1"/>
              </a:solidFill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>
              <a:lnSpc>
                <a:spcPct val="110000"/>
              </a:lnSpc>
            </a:pPr>
            <a:endParaRPr lang="en-GB" b="1" dirty="0">
              <a:solidFill>
                <a:schemeClr val="bg1"/>
              </a:solidFill>
            </a:endParaRPr>
          </a:p>
          <a:p>
            <a:pPr lvl="1">
              <a:lnSpc>
                <a:spcPct val="110000"/>
              </a:lnSpc>
            </a:pPr>
            <a:endParaRPr lang="en-GB" b="1" dirty="0">
              <a:solidFill>
                <a:schemeClr val="bg1"/>
              </a:solidFill>
            </a:endParaRPr>
          </a:p>
          <a:p>
            <a:pPr lvl="1">
              <a:lnSpc>
                <a:spcPct val="110000"/>
              </a:lnSpc>
            </a:pPr>
            <a:endParaRPr lang="en-US" sz="2800" b="1" dirty="0">
              <a:solidFill>
                <a:schemeClr val="bg1"/>
              </a:solidFill>
            </a:endParaRP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FBEB9C16-4D58-154B-9481-6F54E2AD8163}"/>
              </a:ext>
            </a:extLst>
          </p:cNvPr>
          <p:cNvSpPr txBox="1">
            <a:spLocks/>
          </p:cNvSpPr>
          <p:nvPr/>
        </p:nvSpPr>
        <p:spPr bwMode="auto">
          <a:xfrm>
            <a:off x="0" y="0"/>
            <a:ext cx="12190832" cy="5424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02315" indent="-20231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Font typeface="Times" pitchFamily="18" charset="0"/>
              <a:buChar char="•"/>
              <a:defRPr sz="1600">
                <a:solidFill>
                  <a:srgbClr val="000000"/>
                </a:solidFill>
                <a:latin typeface="Vodafone Rg" pitchFamily="34" charset="0"/>
                <a:ea typeface="+mn-ea"/>
                <a:cs typeface="+mn-cs"/>
              </a:defRPr>
            </a:lvl1pPr>
            <a:lvl2pPr marL="399870" indent="-19636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500">
                <a:solidFill>
                  <a:srgbClr val="000000"/>
                </a:solidFill>
                <a:latin typeface="Vodafone Rg" pitchFamily="34" charset="0"/>
              </a:defRPr>
            </a:lvl2pPr>
            <a:lvl3pPr marL="602185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300">
                <a:solidFill>
                  <a:srgbClr val="000000"/>
                </a:solidFill>
                <a:latin typeface="Vodafone Rg" pitchFamily="34" charset="0"/>
              </a:defRPr>
            </a:lvl3pPr>
            <a:lvl4pPr marL="804501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4pPr>
            <a:lvl5pPr marL="1006816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5pPr>
            <a:lvl6pPr marL="1349561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6pPr>
            <a:lvl7pPr marL="1692308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7pPr>
            <a:lvl8pPr marL="2035052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8pPr>
            <a:lvl9pPr marL="2377797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			</a:t>
            </a:r>
            <a:r>
              <a:rPr lang="tr-TR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5</a:t>
            </a: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.</a:t>
            </a:r>
            <a:r>
              <a:rPr lang="tr-TR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1</a:t>
            </a: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 </a:t>
            </a:r>
            <a:r>
              <a:rPr lang="en-GB" sz="4000" b="1" dirty="0">
                <a:solidFill>
                  <a:schemeClr val="bg1"/>
                </a:solidFill>
                <a:latin typeface="Tw Cen MT (Body)"/>
                <a:cs typeface="Times New Roman" panose="02020603050405020304" pitchFamily="18" charset="0"/>
              </a:rPr>
              <a:t>GENERAL</a:t>
            </a:r>
            <a:endParaRPr lang="en-GB" sz="4000" b="1" i="1" dirty="0">
              <a:solidFill>
                <a:schemeClr val="bg1"/>
              </a:solidFill>
              <a:latin typeface="Tw Cen MT (Body)"/>
              <a:cs typeface="Times New Roman" panose="02020603050405020304" pitchFamily="18" charset="0"/>
            </a:endParaRPr>
          </a:p>
        </p:txBody>
      </p:sp>
      <p:pic>
        <p:nvPicPr>
          <p:cNvPr id="3" name="Resim 2">
            <a:extLst>
              <a:ext uri="{FF2B5EF4-FFF2-40B4-BE49-F238E27FC236}">
                <a16:creationId xmlns:a16="http://schemas.microsoft.com/office/drawing/2014/main" id="{5F9F243B-901D-84D8-D4E3-C9033181712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2358" y="3916024"/>
            <a:ext cx="3358824" cy="1576913"/>
          </a:xfrm>
          <a:prstGeom prst="rect">
            <a:avLst/>
          </a:prstGeom>
        </p:spPr>
      </p:pic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943F4ACB-2C3E-ABFF-A24F-4979519DFB0A}"/>
              </a:ext>
            </a:extLst>
          </p:cNvPr>
          <p:cNvSpPr txBox="1">
            <a:spLocks/>
          </p:cNvSpPr>
          <p:nvPr/>
        </p:nvSpPr>
        <p:spPr bwMode="auto">
          <a:xfrm>
            <a:off x="0" y="2399523"/>
            <a:ext cx="12190832" cy="5424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02315" indent="-20231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Font typeface="Times" pitchFamily="18" charset="0"/>
              <a:buChar char="•"/>
              <a:defRPr sz="1600">
                <a:solidFill>
                  <a:srgbClr val="000000"/>
                </a:solidFill>
                <a:latin typeface="Vodafone Rg" pitchFamily="34" charset="0"/>
                <a:ea typeface="+mn-ea"/>
                <a:cs typeface="+mn-cs"/>
              </a:defRPr>
            </a:lvl1pPr>
            <a:lvl2pPr marL="399870" indent="-19636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500">
                <a:solidFill>
                  <a:srgbClr val="000000"/>
                </a:solidFill>
                <a:latin typeface="Vodafone Rg" pitchFamily="34" charset="0"/>
              </a:defRPr>
            </a:lvl2pPr>
            <a:lvl3pPr marL="602185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300">
                <a:solidFill>
                  <a:srgbClr val="000000"/>
                </a:solidFill>
                <a:latin typeface="Vodafone Rg" pitchFamily="34" charset="0"/>
              </a:defRPr>
            </a:lvl3pPr>
            <a:lvl4pPr marL="804501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4pPr>
            <a:lvl5pPr marL="1006816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5pPr>
            <a:lvl6pPr marL="1349561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6pPr>
            <a:lvl7pPr marL="1692308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7pPr>
            <a:lvl8pPr marL="2035052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8pPr>
            <a:lvl9pPr marL="2377797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			</a:t>
            </a:r>
            <a:r>
              <a:rPr lang="tr-TR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5</a:t>
            </a: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.</a:t>
            </a:r>
            <a:r>
              <a:rPr lang="tr-TR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2</a:t>
            </a: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 </a:t>
            </a:r>
            <a:r>
              <a:rPr lang="tr-TR" sz="4000" b="1" dirty="0">
                <a:solidFill>
                  <a:schemeClr val="bg1"/>
                </a:solidFill>
                <a:latin typeface="Tw Cen MT (Body)"/>
                <a:ea typeface="+mj-ea"/>
                <a:cs typeface="Times New Roman" panose="02020603050405020304" pitchFamily="18" charset="0"/>
              </a:rPr>
              <a:t>SCALAR TYPES</a:t>
            </a:r>
            <a:endParaRPr lang="en-GB" sz="4000" b="1" i="1" dirty="0">
              <a:solidFill>
                <a:schemeClr val="bg1"/>
              </a:solidFill>
              <a:latin typeface="Tw Cen MT (Body)"/>
              <a:cs typeface="Times New Roman" panose="02020603050405020304" pitchFamily="18" charset="0"/>
            </a:endParaRPr>
          </a:p>
        </p:txBody>
      </p:sp>
      <p:pic>
        <p:nvPicPr>
          <p:cNvPr id="10" name="Resim 9">
            <a:extLst>
              <a:ext uri="{FF2B5EF4-FFF2-40B4-BE49-F238E27FC236}">
                <a16:creationId xmlns:a16="http://schemas.microsoft.com/office/drawing/2014/main" id="{EDFB17E4-B270-B778-8F3E-57B61D5CAA7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81066" y="3570149"/>
            <a:ext cx="3277057" cy="2457793"/>
          </a:xfrm>
          <a:prstGeom prst="rect">
            <a:avLst/>
          </a:prstGeom>
        </p:spPr>
      </p:pic>
      <p:pic>
        <p:nvPicPr>
          <p:cNvPr id="13" name="Resim 12">
            <a:extLst>
              <a:ext uri="{FF2B5EF4-FFF2-40B4-BE49-F238E27FC236}">
                <a16:creationId xmlns:a16="http://schemas.microsoft.com/office/drawing/2014/main" id="{7FE487A3-5085-E002-6EB8-66053106547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65231" y="4068128"/>
            <a:ext cx="2962688" cy="11495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997854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70000"/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1EEB54D2-5D48-38C5-CDD5-70E12A7882B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A4556899-A9EF-0B69-0ED3-AB884B8526B2}"/>
              </a:ext>
            </a:extLst>
          </p:cNvPr>
          <p:cNvSpPr txBox="1">
            <a:spLocks/>
          </p:cNvSpPr>
          <p:nvPr/>
        </p:nvSpPr>
        <p:spPr bwMode="auto">
          <a:xfrm>
            <a:off x="0" y="0"/>
            <a:ext cx="12190832" cy="5424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02315" indent="-20231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Font typeface="Times" pitchFamily="18" charset="0"/>
              <a:buChar char="•"/>
              <a:defRPr sz="1600">
                <a:solidFill>
                  <a:srgbClr val="000000"/>
                </a:solidFill>
                <a:latin typeface="Vodafone Rg" pitchFamily="34" charset="0"/>
                <a:ea typeface="+mn-ea"/>
                <a:cs typeface="+mn-cs"/>
              </a:defRPr>
            </a:lvl1pPr>
            <a:lvl2pPr marL="399870" indent="-19636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500">
                <a:solidFill>
                  <a:srgbClr val="000000"/>
                </a:solidFill>
                <a:latin typeface="Vodafone Rg" pitchFamily="34" charset="0"/>
              </a:defRPr>
            </a:lvl2pPr>
            <a:lvl3pPr marL="602185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300">
                <a:solidFill>
                  <a:srgbClr val="000000"/>
                </a:solidFill>
                <a:latin typeface="Vodafone Rg" pitchFamily="34" charset="0"/>
              </a:defRPr>
            </a:lvl3pPr>
            <a:lvl4pPr marL="804501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4pPr>
            <a:lvl5pPr marL="1006816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5pPr>
            <a:lvl6pPr marL="1349561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6pPr>
            <a:lvl7pPr marL="1692308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7pPr>
            <a:lvl8pPr marL="2035052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8pPr>
            <a:lvl9pPr marL="2377797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GB" sz="4000" b="1" dirty="0">
                <a:solidFill>
                  <a:srgbClr val="FF0000"/>
                </a:solidFill>
                <a:latin typeface="Tw Cen MT (Body)"/>
                <a:ea typeface="+mj-ea"/>
                <a:cs typeface="+mj-cs"/>
              </a:rPr>
              <a:t>			</a:t>
            </a:r>
            <a:r>
              <a:rPr lang="tr-TR" sz="4000" b="1" dirty="0">
                <a:solidFill>
                  <a:srgbClr val="FF0000"/>
                </a:solidFill>
                <a:latin typeface="Tw Cen MT (Body)"/>
                <a:ea typeface="+mj-ea"/>
                <a:cs typeface="+mj-cs"/>
              </a:rPr>
              <a:t>CODE EXAMPLE</a:t>
            </a:r>
          </a:p>
        </p:txBody>
      </p:sp>
      <p:sp>
        <p:nvSpPr>
          <p:cNvPr id="10" name="İçerik Yer Tutucusu 9">
            <a:extLst>
              <a:ext uri="{FF2B5EF4-FFF2-40B4-BE49-F238E27FC236}">
                <a16:creationId xmlns:a16="http://schemas.microsoft.com/office/drawing/2014/main" id="{1367D13B-6BFD-7F71-8875-EED5DB7C2B7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54551" y="542453"/>
            <a:ext cx="3666650" cy="5858347"/>
          </a:xfrm>
        </p:spPr>
        <p:txBody>
          <a:bodyPr>
            <a:noAutofit/>
          </a:bodyPr>
          <a:lstStyle/>
          <a:p>
            <a:pPr marL="0" indent="0">
              <a:spcBef>
                <a:spcPts val="0"/>
              </a:spcBef>
              <a:buNone/>
            </a:pP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library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ieee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use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ieee.std_logic_1164.all;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use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ieee.numeric_std.all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endParaRPr lang="tr-TR" sz="8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entity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bcdtoseven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is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port (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sw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: in std_logic_vector(13 downto 0);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clk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: in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std_logic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seg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: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out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std_logic_vector(6 downto 0);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an :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out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std_logic_vector(3 downto 0)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end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bcdtoseven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endParaRPr lang="tr-TR" sz="8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architecture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behavioral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of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bcdtoseven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is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type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digit_type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is (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ones_digit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tens_digit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hundreds_digit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thousands_digit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signal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current_digit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: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digit_type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:=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ones_digit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signal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ones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tens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hundreds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thousands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: std_logic_vector(3 downto 0);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signal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slow_clk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: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std_logic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:= '0';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signal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clk_divider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: integer := 0;</a:t>
            </a:r>
          </a:p>
          <a:p>
            <a:pPr marL="0" indent="0">
              <a:spcBef>
                <a:spcPts val="0"/>
              </a:spcBef>
              <a:buNone/>
            </a:pPr>
            <a:endParaRPr lang="tr-TR" sz="8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function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binary_to_seven_segment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input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: std_logic_vector(3 downto 0))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return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std_logic_vector is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variable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seg_output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: std_logic_vector(6 downto 0);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begin</a:t>
            </a:r>
            <a:endParaRPr lang="tr-TR" sz="8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case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input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is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when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"0000" =&gt;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seg_output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:= "1000000";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when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"0001" =&gt;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seg_output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:= "1111001";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when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"0010" =&gt;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seg_output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:= "0100100";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when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"0011" =&gt;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seg_output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:= "0110000";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when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"0100" =&gt;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seg_output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:= "0011001";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when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"0101" =&gt;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seg_output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:= "0010010";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when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"0110" =&gt;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seg_output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:= "0000010";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when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"0111" =&gt;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seg_output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:= "1111000";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when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"1000" =&gt;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seg_output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:= "0000000";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when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"1001" =&gt;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seg_output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:= "0010000";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when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others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=&gt;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seg_output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:= "1111111";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end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case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return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seg_output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end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function;</a:t>
            </a:r>
          </a:p>
          <a:p>
            <a:pPr marL="0" indent="0">
              <a:spcBef>
                <a:spcPts val="0"/>
              </a:spcBef>
              <a:buNone/>
            </a:pPr>
            <a:endParaRPr lang="tr-TR" sz="8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endParaRPr lang="tr-TR" sz="8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4" name="İçerik Yer Tutucusu 9">
            <a:extLst>
              <a:ext uri="{FF2B5EF4-FFF2-40B4-BE49-F238E27FC236}">
                <a16:creationId xmlns:a16="http://schemas.microsoft.com/office/drawing/2014/main" id="{E218032E-4B8C-B153-F671-ABAAF3B86D78}"/>
              </a:ext>
            </a:extLst>
          </p:cNvPr>
          <p:cNvSpPr txBox="1">
            <a:spLocks/>
          </p:cNvSpPr>
          <p:nvPr/>
        </p:nvSpPr>
        <p:spPr>
          <a:xfrm>
            <a:off x="4411133" y="551506"/>
            <a:ext cx="5436183" cy="500262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buNone/>
            </a:pP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begin</a:t>
            </a:r>
            <a:endParaRPr lang="tr-TR" sz="8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process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clk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begin</a:t>
            </a:r>
            <a:endParaRPr lang="tr-TR" sz="8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if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rising_edge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clk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then</a:t>
            </a:r>
            <a:endParaRPr lang="tr-TR" sz="8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if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clk_divider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= 50000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then</a:t>
            </a:r>
            <a:endParaRPr lang="tr-TR" sz="8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slow_clk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&lt;= not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slow_clk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clk_divider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&lt;= 0;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   else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clk_divider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&lt;=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clk_divider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+ 1;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end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if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end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if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end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process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endParaRPr lang="tr-TR" sz="8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process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sw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variable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value_int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: integer;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begin</a:t>
            </a:r>
            <a:endParaRPr lang="tr-TR" sz="8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value_int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:=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to_integer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unsigned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sw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thousands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&lt;= std_logic_vector(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to_unsigned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value_int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/ 1000, 4));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hundreds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&lt;= std_logic_vector(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to_unsigned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((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value_int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/ 100) mod 10, 4));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tens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&lt;= std_logic_vector(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to_unsigned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((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value_int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/ 10) mod 10, 4));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ones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&lt;= std_logic_vector(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to_unsigned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value_int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mod 10, 4));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end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process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endParaRPr lang="tr-TR" sz="8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process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current_digit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ones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tens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hundreds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thousands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begin</a:t>
            </a:r>
            <a:endParaRPr lang="tr-TR" sz="8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case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current_digit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is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   when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ones_digit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=&gt; an &lt;= "1110";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seg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&lt;=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binary_to_seven_segment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ones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   when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tens_digit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=&gt; an &lt;= "1101";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seg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&lt;=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binary_to_seven_segment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tens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   when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hundreds_digit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=&gt; an &lt;= "1011";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seg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&lt;=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binary_to_seven_segment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hundreds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   when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thousands_digit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=&gt; an &lt;= "0111";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seg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&lt;=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binary_to_seven_segment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thousands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when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others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=&gt; an &lt;= "1111";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seg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&lt;= (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others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=&gt; '1');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end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case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end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process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endParaRPr lang="tr-TR" sz="8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endParaRPr lang="tr-TR" sz="8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6" name="Metin kutusu 15">
            <a:extLst>
              <a:ext uri="{FF2B5EF4-FFF2-40B4-BE49-F238E27FC236}">
                <a16:creationId xmlns:a16="http://schemas.microsoft.com/office/drawing/2014/main" id="{56800A7F-D958-865F-A429-71852A214730}"/>
              </a:ext>
            </a:extLst>
          </p:cNvPr>
          <p:cNvSpPr txBox="1"/>
          <p:nvPr/>
        </p:nvSpPr>
        <p:spPr>
          <a:xfrm>
            <a:off x="8636583" y="542453"/>
            <a:ext cx="3106684" cy="169277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process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slow_clk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begin</a:t>
            </a:r>
            <a:endParaRPr lang="tr-TR" sz="8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if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rising_edge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slow_clk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then</a:t>
            </a:r>
            <a:endParaRPr lang="tr-TR" sz="8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case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current_digit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is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when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ones_digit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=&gt;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current_digit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&lt;=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tens_digit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when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tens_digit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=&gt;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current_digit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&lt;=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hundreds_digit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when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hundreds_digit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=&gt;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current_digit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&lt;=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thousands_digit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when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thousands_digit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=&gt;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current_digit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&lt;=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ones_digit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when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others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=&gt;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current_digit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&lt;=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ones_digit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end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case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end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if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end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process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end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behavioral</a:t>
            </a:r>
            <a:r>
              <a:rPr lang="tr-TR" sz="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endParaRPr lang="LID4096" sz="800" dirty="0"/>
          </a:p>
        </p:txBody>
      </p:sp>
    </p:spTree>
    <p:extLst>
      <p:ext uri="{BB962C8B-B14F-4D97-AF65-F5344CB8AC3E}">
        <p14:creationId xmlns:p14="http://schemas.microsoft.com/office/powerpoint/2010/main" val="328504548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70000"/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845A209-05F7-98E5-55B1-19A73ADA56D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3050B4D3-1FAC-2E6B-EFBC-C399A77892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3876" y="1935732"/>
            <a:ext cx="10724247" cy="3685139"/>
          </a:xfrm>
        </p:spPr>
        <p:txBody>
          <a:bodyPr>
            <a:noAutofit/>
          </a:bodyPr>
          <a:lstStyle/>
          <a:p>
            <a:pPr>
              <a:lnSpc>
                <a:spcPct val="110000"/>
              </a:lnSpc>
            </a:pP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VHDL arrays store multiple elements of the same type in an organized way and provide fast access</a:t>
            </a:r>
            <a:endParaRPr lang="tr-TR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10000"/>
              </a:lnSpc>
            </a:pP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Arrays are used for grouping data, modeling multidimensional structures, and performing operations on large data sets</a:t>
            </a:r>
            <a:endParaRPr lang="tr-TR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10000"/>
              </a:lnSpc>
            </a:pP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They serve as a foundation for creating dynamic data structures and algorithms, enabling efficient data management and </a:t>
            </a:r>
            <a:r>
              <a:rPr lang="en-US" sz="20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simulatio</a:t>
            </a:r>
            <a:r>
              <a:rPr lang="tr-TR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</a:t>
            </a:r>
          </a:p>
          <a:p>
            <a:pPr>
              <a:lnSpc>
                <a:spcPct val="110000"/>
              </a:lnSpc>
            </a:pPr>
            <a:r>
              <a:rPr lang="en-US" sz="2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Record types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in VHDL allow grouping of different types of elements under a single name, where each element can have a different data type</a:t>
            </a:r>
            <a:endParaRPr lang="tr-TR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10000"/>
              </a:lnSpc>
            </a:pP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Record types are useful for modeling complex data structures where multiple related values need to be stored together, such as a set of properties for an object</a:t>
            </a:r>
            <a:endParaRPr kumimoji="0" lang="tr-TR" altLang="tr-TR" sz="20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10000"/>
              </a:lnSpc>
              <a:buNone/>
            </a:pPr>
            <a:br>
              <a:rPr kumimoji="0" lang="tr-TR" altLang="tr-TR" sz="27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kumimoji="0" lang="tr-TR" altLang="tr-TR" sz="27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10000"/>
              </a:lnSpc>
            </a:pPr>
            <a:endParaRPr lang="en-US" sz="27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endParaRPr lang="en-US" sz="2200" dirty="0"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 lvl="1"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endParaRPr lang="en-US" sz="2400" b="1" dirty="0">
              <a:solidFill>
                <a:schemeClr val="bg1"/>
              </a:solidFill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>
              <a:lnSpc>
                <a:spcPct val="110000"/>
              </a:lnSpc>
            </a:pPr>
            <a:endParaRPr lang="en-GB" b="1" dirty="0">
              <a:solidFill>
                <a:schemeClr val="bg1"/>
              </a:solidFill>
            </a:endParaRPr>
          </a:p>
          <a:p>
            <a:pPr lvl="1">
              <a:lnSpc>
                <a:spcPct val="110000"/>
              </a:lnSpc>
            </a:pPr>
            <a:endParaRPr lang="en-GB" b="1" dirty="0">
              <a:solidFill>
                <a:schemeClr val="bg1"/>
              </a:solidFill>
            </a:endParaRPr>
          </a:p>
          <a:p>
            <a:pPr lvl="1">
              <a:lnSpc>
                <a:spcPct val="110000"/>
              </a:lnSpc>
            </a:pPr>
            <a:endParaRPr lang="en-US" sz="2800" b="1" dirty="0">
              <a:solidFill>
                <a:schemeClr val="bg1"/>
              </a:solidFill>
            </a:endParaRP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A732F53C-E6B5-FDBA-4273-83A8132B8DF7}"/>
              </a:ext>
            </a:extLst>
          </p:cNvPr>
          <p:cNvSpPr txBox="1">
            <a:spLocks/>
          </p:cNvSpPr>
          <p:nvPr/>
        </p:nvSpPr>
        <p:spPr bwMode="auto">
          <a:xfrm>
            <a:off x="0" y="0"/>
            <a:ext cx="12190832" cy="5424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02315" indent="-20231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Font typeface="Times" pitchFamily="18" charset="0"/>
              <a:buChar char="•"/>
              <a:defRPr sz="1600">
                <a:solidFill>
                  <a:srgbClr val="000000"/>
                </a:solidFill>
                <a:latin typeface="Vodafone Rg" pitchFamily="34" charset="0"/>
                <a:ea typeface="+mn-ea"/>
                <a:cs typeface="+mn-cs"/>
              </a:defRPr>
            </a:lvl1pPr>
            <a:lvl2pPr marL="399870" indent="-19636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500">
                <a:solidFill>
                  <a:srgbClr val="000000"/>
                </a:solidFill>
                <a:latin typeface="Vodafone Rg" pitchFamily="34" charset="0"/>
              </a:defRPr>
            </a:lvl2pPr>
            <a:lvl3pPr marL="602185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300">
                <a:solidFill>
                  <a:srgbClr val="000000"/>
                </a:solidFill>
                <a:latin typeface="Vodafone Rg" pitchFamily="34" charset="0"/>
              </a:defRPr>
            </a:lvl3pPr>
            <a:lvl4pPr marL="804501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4pPr>
            <a:lvl5pPr marL="1006816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5pPr>
            <a:lvl6pPr marL="1349561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6pPr>
            <a:lvl7pPr marL="1692308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7pPr>
            <a:lvl8pPr marL="2035052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8pPr>
            <a:lvl9pPr marL="2377797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			</a:t>
            </a:r>
            <a:r>
              <a:rPr lang="tr-TR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5</a:t>
            </a: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.</a:t>
            </a:r>
            <a:r>
              <a:rPr lang="tr-TR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3</a:t>
            </a:r>
            <a:r>
              <a:rPr lang="en-GB" sz="4000" b="1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 </a:t>
            </a:r>
            <a:r>
              <a:rPr lang="tr-TR" sz="4000" b="1" dirty="0">
                <a:solidFill>
                  <a:schemeClr val="bg1"/>
                </a:solidFill>
                <a:latin typeface="Tw Cen MT (Body)"/>
                <a:ea typeface="+mj-ea"/>
                <a:cs typeface="Times New Roman" panose="02020603050405020304" pitchFamily="18" charset="0"/>
              </a:rPr>
              <a:t>COMPOSITE TYPES</a:t>
            </a:r>
            <a:endParaRPr lang="en-GB" sz="4000" b="1" i="1" dirty="0">
              <a:solidFill>
                <a:schemeClr val="bg1"/>
              </a:solidFill>
              <a:latin typeface="Tw Cen MT (Body)"/>
              <a:cs typeface="Times New Roman" panose="02020603050405020304" pitchFamily="18" charset="0"/>
            </a:endParaRPr>
          </a:p>
        </p:txBody>
      </p:sp>
      <p:pic>
        <p:nvPicPr>
          <p:cNvPr id="5" name="Resim 4">
            <a:extLst>
              <a:ext uri="{FF2B5EF4-FFF2-40B4-BE49-F238E27FC236}">
                <a16:creationId xmlns:a16="http://schemas.microsoft.com/office/drawing/2014/main" id="{1AAEFE1C-644E-E73C-63E7-42C7856DB6D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76216" y="824579"/>
            <a:ext cx="2438399" cy="8383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450235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70000"/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B90D8A2-1D7E-294E-DC0E-56A6F76988A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5E881D81-23D8-A4D0-2C79-D92BF1C3465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3877" y="698604"/>
            <a:ext cx="5285923" cy="2871910"/>
          </a:xfrm>
        </p:spPr>
        <p:txBody>
          <a:bodyPr>
            <a:noAutofit/>
          </a:bodyPr>
          <a:lstStyle/>
          <a:p>
            <a:pPr>
              <a:lnSpc>
                <a:spcPct val="110000"/>
              </a:lnSpc>
            </a:pP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Access type provides a way to point to objects</a:t>
            </a:r>
            <a:endParaRPr lang="tr-TR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10000"/>
              </a:lnSpc>
            </a:pPr>
            <a:endParaRPr lang="tr-TR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10000"/>
              </a:lnSpc>
            </a:pP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Access type allows dynamically creating objects in memory</a:t>
            </a:r>
            <a:endParaRPr lang="tr-TR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10000"/>
              </a:lnSpc>
            </a:pPr>
            <a:endParaRPr lang="tr-TR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10000"/>
              </a:lnSpc>
            </a:pP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 DEALLOCATE procedure releases allocated memory</a:t>
            </a:r>
            <a:endParaRPr lang="tr-TR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10000"/>
              </a:lnSpc>
            </a:pPr>
            <a:endParaRPr lang="tr-TR" sz="1600" dirty="0"/>
          </a:p>
          <a:p>
            <a:pPr>
              <a:lnSpc>
                <a:spcPct val="110000"/>
              </a:lnSpc>
            </a:pPr>
            <a:endParaRPr lang="tr-TR" sz="1600" dirty="0"/>
          </a:p>
          <a:p>
            <a:pPr>
              <a:lnSpc>
                <a:spcPct val="110000"/>
              </a:lnSpc>
            </a:pPr>
            <a:endParaRPr kumimoji="0" lang="tr-TR" altLang="tr-TR" sz="20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10000"/>
              </a:lnSpc>
              <a:buNone/>
            </a:pPr>
            <a:br>
              <a:rPr kumimoji="0" lang="tr-TR" altLang="tr-TR" sz="27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kumimoji="0" lang="tr-TR" altLang="tr-TR" sz="27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10000"/>
              </a:lnSpc>
            </a:pPr>
            <a:endParaRPr lang="en-US" sz="27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endParaRPr lang="en-US" sz="2200" dirty="0"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 lvl="1"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endParaRPr lang="en-US" sz="2400" b="1" dirty="0">
              <a:solidFill>
                <a:schemeClr val="bg1"/>
              </a:solidFill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>
              <a:lnSpc>
                <a:spcPct val="110000"/>
              </a:lnSpc>
            </a:pPr>
            <a:endParaRPr lang="en-GB" b="1" dirty="0">
              <a:solidFill>
                <a:schemeClr val="bg1"/>
              </a:solidFill>
            </a:endParaRPr>
          </a:p>
          <a:p>
            <a:pPr lvl="1">
              <a:lnSpc>
                <a:spcPct val="110000"/>
              </a:lnSpc>
            </a:pPr>
            <a:endParaRPr lang="en-GB" b="1" dirty="0">
              <a:solidFill>
                <a:schemeClr val="bg1"/>
              </a:solidFill>
            </a:endParaRPr>
          </a:p>
          <a:p>
            <a:pPr lvl="1">
              <a:lnSpc>
                <a:spcPct val="110000"/>
              </a:lnSpc>
            </a:pPr>
            <a:endParaRPr lang="en-US" sz="2800" b="1" dirty="0">
              <a:solidFill>
                <a:schemeClr val="bg1"/>
              </a:solidFill>
            </a:endParaRP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2715125A-F9A5-0106-8787-9E10292CB096}"/>
              </a:ext>
            </a:extLst>
          </p:cNvPr>
          <p:cNvSpPr txBox="1">
            <a:spLocks/>
          </p:cNvSpPr>
          <p:nvPr/>
        </p:nvSpPr>
        <p:spPr bwMode="auto">
          <a:xfrm>
            <a:off x="0" y="0"/>
            <a:ext cx="12190832" cy="5424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02315" indent="-20231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Font typeface="Times" pitchFamily="18" charset="0"/>
              <a:buChar char="•"/>
              <a:defRPr sz="1600">
                <a:solidFill>
                  <a:srgbClr val="000000"/>
                </a:solidFill>
                <a:latin typeface="Vodafone Rg" pitchFamily="34" charset="0"/>
                <a:ea typeface="+mn-ea"/>
                <a:cs typeface="+mn-cs"/>
              </a:defRPr>
            </a:lvl1pPr>
            <a:lvl2pPr marL="399870" indent="-19636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500">
                <a:solidFill>
                  <a:srgbClr val="000000"/>
                </a:solidFill>
                <a:latin typeface="Vodafone Rg" pitchFamily="34" charset="0"/>
              </a:defRPr>
            </a:lvl2pPr>
            <a:lvl3pPr marL="602185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300">
                <a:solidFill>
                  <a:srgbClr val="000000"/>
                </a:solidFill>
                <a:latin typeface="Vodafone Rg" pitchFamily="34" charset="0"/>
              </a:defRPr>
            </a:lvl3pPr>
            <a:lvl4pPr marL="804501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4pPr>
            <a:lvl5pPr marL="1006816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5pPr>
            <a:lvl6pPr marL="1349561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6pPr>
            <a:lvl7pPr marL="1692308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7pPr>
            <a:lvl8pPr marL="2035052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8pPr>
            <a:lvl9pPr marL="2377797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			</a:t>
            </a:r>
            <a:r>
              <a:rPr lang="tr-TR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5.4</a:t>
            </a: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 </a:t>
            </a:r>
            <a:r>
              <a:rPr lang="tr-TR" sz="4000" b="1" dirty="0">
                <a:solidFill>
                  <a:schemeClr val="bg1"/>
                </a:solidFill>
                <a:latin typeface="Tw Cen MT (Body)"/>
                <a:cs typeface="Times New Roman" panose="02020603050405020304" pitchFamily="18" charset="0"/>
              </a:rPr>
              <a:t>ACCSESS TYPES</a:t>
            </a:r>
            <a:endParaRPr lang="en-GB" sz="4000" b="1" i="1" dirty="0">
              <a:solidFill>
                <a:schemeClr val="bg1"/>
              </a:solidFill>
              <a:latin typeface="Tw Cen MT (Body)"/>
              <a:cs typeface="Times New Roman" panose="02020603050405020304" pitchFamily="18" charset="0"/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AE19117E-0B76-8F5E-BC26-9906DF0632E2}"/>
              </a:ext>
            </a:extLst>
          </p:cNvPr>
          <p:cNvSpPr txBox="1">
            <a:spLocks/>
          </p:cNvSpPr>
          <p:nvPr/>
        </p:nvSpPr>
        <p:spPr bwMode="auto">
          <a:xfrm>
            <a:off x="1168" y="3570514"/>
            <a:ext cx="12190832" cy="5424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02315" indent="-20231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Font typeface="Times" pitchFamily="18" charset="0"/>
              <a:buChar char="•"/>
              <a:defRPr sz="1600">
                <a:solidFill>
                  <a:srgbClr val="000000"/>
                </a:solidFill>
                <a:latin typeface="Vodafone Rg" pitchFamily="34" charset="0"/>
                <a:ea typeface="+mn-ea"/>
                <a:cs typeface="+mn-cs"/>
              </a:defRPr>
            </a:lvl1pPr>
            <a:lvl2pPr marL="399870" indent="-19636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500">
                <a:solidFill>
                  <a:srgbClr val="000000"/>
                </a:solidFill>
                <a:latin typeface="Vodafone Rg" pitchFamily="34" charset="0"/>
              </a:defRPr>
            </a:lvl2pPr>
            <a:lvl3pPr marL="602185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300">
                <a:solidFill>
                  <a:srgbClr val="000000"/>
                </a:solidFill>
                <a:latin typeface="Vodafone Rg" pitchFamily="34" charset="0"/>
              </a:defRPr>
            </a:lvl3pPr>
            <a:lvl4pPr marL="804501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4pPr>
            <a:lvl5pPr marL="1006816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5pPr>
            <a:lvl6pPr marL="1349561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6pPr>
            <a:lvl7pPr marL="1692308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7pPr>
            <a:lvl8pPr marL="2035052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8pPr>
            <a:lvl9pPr marL="2377797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			</a:t>
            </a:r>
            <a:r>
              <a:rPr lang="tr-TR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5.5</a:t>
            </a: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 </a:t>
            </a:r>
            <a:r>
              <a:rPr lang="tr-TR" sz="4000" b="1" dirty="0">
                <a:solidFill>
                  <a:schemeClr val="bg1"/>
                </a:solidFill>
                <a:latin typeface="Tw Cen MT (Body)"/>
                <a:ea typeface="+mj-ea"/>
                <a:cs typeface="Times New Roman" panose="02020603050405020304" pitchFamily="18" charset="0"/>
              </a:rPr>
              <a:t>FILE TYPES </a:t>
            </a:r>
            <a:endParaRPr lang="en-GB" sz="4000" b="1" i="1" dirty="0">
              <a:solidFill>
                <a:schemeClr val="bg1"/>
              </a:solidFill>
              <a:latin typeface="Tw Cen MT (Body)"/>
              <a:cs typeface="Times New Roman" panose="02020603050405020304" pitchFamily="18" charset="0"/>
            </a:endParaRP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EEEE8009-796A-38E7-C9FF-E6270014E356}"/>
              </a:ext>
            </a:extLst>
          </p:cNvPr>
          <p:cNvSpPr txBox="1">
            <a:spLocks/>
          </p:cNvSpPr>
          <p:nvPr/>
        </p:nvSpPr>
        <p:spPr>
          <a:xfrm>
            <a:off x="733292" y="4112968"/>
            <a:ext cx="10724247" cy="243648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10000"/>
              </a:lnSpc>
            </a:pP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 VHDL, file types are used to define objects that represent files in the system, and the data within the file is constrained by a specific subtype</a:t>
            </a:r>
            <a:endParaRPr lang="tr-TR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10000"/>
              </a:lnSpc>
            </a:pP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 file can be managed with operations like READ, WRITE, SEEK, and FLUSH, where the reading and writing modes determine the type of operation</a:t>
            </a:r>
            <a:endParaRPr lang="tr-TR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10000"/>
              </a:lnSpc>
            </a:pPr>
            <a:endParaRPr lang="tr-TR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10000"/>
              </a:lnSpc>
              <a:buFont typeface="Arial" panose="020B0604020202020204" pitchFamily="34" charset="0"/>
              <a:buNone/>
            </a:pPr>
            <a:endParaRPr lang="tr-TR" altLang="tr-TR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10000"/>
              </a:lnSpc>
              <a:buFont typeface="Arial" panose="020B0604020202020204" pitchFamily="34" charset="0"/>
              <a:buNone/>
            </a:pPr>
            <a:br>
              <a:rPr lang="tr-TR" altLang="tr-TR" sz="27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tr-TR" altLang="tr-TR" sz="27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10000"/>
              </a:lnSpc>
            </a:pPr>
            <a:endParaRPr lang="en-US" sz="2700" dirty="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endParaRPr lang="en-US" sz="2200" dirty="0"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 lvl="1"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endParaRPr lang="en-US" sz="2400" b="1" dirty="0">
              <a:solidFill>
                <a:schemeClr val="bg1"/>
              </a:solidFill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>
              <a:lnSpc>
                <a:spcPct val="110000"/>
              </a:lnSpc>
            </a:pPr>
            <a:endParaRPr lang="en-GB" b="1" dirty="0">
              <a:solidFill>
                <a:schemeClr val="bg1"/>
              </a:solidFill>
            </a:endParaRPr>
          </a:p>
          <a:p>
            <a:pPr lvl="1">
              <a:lnSpc>
                <a:spcPct val="110000"/>
              </a:lnSpc>
            </a:pPr>
            <a:endParaRPr lang="en-GB" b="1" dirty="0">
              <a:solidFill>
                <a:schemeClr val="bg1"/>
              </a:solidFill>
            </a:endParaRPr>
          </a:p>
          <a:p>
            <a:pPr lvl="1">
              <a:lnSpc>
                <a:spcPct val="110000"/>
              </a:lnSpc>
            </a:pPr>
            <a:endParaRPr lang="en-US" sz="2800" b="1" dirty="0">
              <a:solidFill>
                <a:schemeClr val="bg1"/>
              </a:solidFill>
            </a:endParaRP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37BF0EC4-27C7-96E1-543C-662DB043DA8F}"/>
              </a:ext>
            </a:extLst>
          </p:cNvPr>
          <p:cNvSpPr txBox="1">
            <a:spLocks/>
          </p:cNvSpPr>
          <p:nvPr/>
        </p:nvSpPr>
        <p:spPr>
          <a:xfrm>
            <a:off x="6171616" y="698604"/>
            <a:ext cx="5285923" cy="287191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0000"/>
              </a:lnSpc>
              <a:buNone/>
            </a:pPr>
            <a:r>
              <a:rPr lang="en-US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type </a:t>
            </a:r>
            <a:r>
              <a:rPr lang="en-US" sz="16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Int_Ptr</a:t>
            </a:r>
            <a:r>
              <a:rPr lang="en-US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is access Integer;</a:t>
            </a:r>
          </a:p>
          <a:p>
            <a:pPr marL="0" indent="0">
              <a:lnSpc>
                <a:spcPct val="110000"/>
              </a:lnSpc>
              <a:buNone/>
            </a:pPr>
            <a:r>
              <a:rPr lang="en-US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variable </a:t>
            </a:r>
            <a:r>
              <a:rPr lang="en-US" sz="16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Ptr</a:t>
            </a:r>
            <a:r>
              <a:rPr lang="en-US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: </a:t>
            </a:r>
            <a:r>
              <a:rPr lang="en-US" sz="16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Int_Ptr</a:t>
            </a:r>
            <a:r>
              <a:rPr lang="en-US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:= null; -- Initially points to nothing</a:t>
            </a:r>
          </a:p>
          <a:p>
            <a:pPr marL="0" indent="0">
              <a:lnSpc>
                <a:spcPct val="110000"/>
              </a:lnSpc>
              <a:buNone/>
            </a:pPr>
            <a:r>
              <a:rPr lang="tr-TR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-------------------------------------------------------------------------</a:t>
            </a:r>
          </a:p>
          <a:p>
            <a:pPr marL="0" indent="0">
              <a:lnSpc>
                <a:spcPct val="110000"/>
              </a:lnSpc>
              <a:buNone/>
            </a:pPr>
            <a:r>
              <a:rPr lang="en-US" sz="16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Ptr</a:t>
            </a:r>
            <a:r>
              <a:rPr lang="en-US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:= new Integer(5); -- Creates an integer object in memory with a value of 5</a:t>
            </a:r>
            <a:endParaRPr lang="tr-TR" sz="16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10000"/>
              </a:lnSpc>
              <a:buNone/>
            </a:pPr>
            <a:r>
              <a:rPr lang="tr-TR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-------------------------------------------------------------------------</a:t>
            </a:r>
          </a:p>
          <a:p>
            <a:pPr marL="0" indent="0">
              <a:lnSpc>
                <a:spcPct val="110000"/>
              </a:lnSpc>
              <a:buNone/>
            </a:pPr>
            <a:r>
              <a:rPr lang="en-US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DEALLOCATE(</a:t>
            </a:r>
            <a:r>
              <a:rPr lang="en-US" sz="16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Ptr</a:t>
            </a:r>
            <a:r>
              <a:rPr lang="en-US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); -- Frees the memory and sets </a:t>
            </a:r>
            <a:r>
              <a:rPr lang="en-US" sz="16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Ptr</a:t>
            </a:r>
            <a:r>
              <a:rPr lang="en-US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to null</a:t>
            </a:r>
          </a:p>
          <a:p>
            <a:pPr marL="0" indent="0">
              <a:lnSpc>
                <a:spcPct val="110000"/>
              </a:lnSpc>
              <a:buNone/>
            </a:pPr>
            <a:endParaRPr lang="tr-TR" sz="1600" dirty="0"/>
          </a:p>
          <a:p>
            <a:pPr>
              <a:lnSpc>
                <a:spcPct val="110000"/>
              </a:lnSpc>
            </a:pPr>
            <a:endParaRPr lang="tr-TR" sz="1600" dirty="0"/>
          </a:p>
          <a:p>
            <a:pPr>
              <a:lnSpc>
                <a:spcPct val="110000"/>
              </a:lnSpc>
            </a:pPr>
            <a:endParaRPr lang="tr-TR" altLang="tr-TR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10000"/>
              </a:lnSpc>
              <a:buFont typeface="Arial" panose="020B0604020202020204" pitchFamily="34" charset="0"/>
              <a:buNone/>
            </a:pPr>
            <a:br>
              <a:rPr lang="tr-TR" altLang="tr-TR" sz="27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tr-TR" altLang="tr-TR" sz="27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10000"/>
              </a:lnSpc>
            </a:pPr>
            <a:endParaRPr lang="en-US" sz="2700" dirty="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endParaRPr lang="en-US" sz="2200" dirty="0"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 lvl="1"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endParaRPr lang="en-US" sz="2400" b="1" dirty="0">
              <a:solidFill>
                <a:schemeClr val="bg1"/>
              </a:solidFill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>
              <a:lnSpc>
                <a:spcPct val="110000"/>
              </a:lnSpc>
            </a:pPr>
            <a:endParaRPr lang="en-GB" b="1" dirty="0">
              <a:solidFill>
                <a:schemeClr val="bg1"/>
              </a:solidFill>
            </a:endParaRPr>
          </a:p>
          <a:p>
            <a:pPr lvl="1">
              <a:lnSpc>
                <a:spcPct val="110000"/>
              </a:lnSpc>
            </a:pPr>
            <a:endParaRPr lang="en-GB" b="1" dirty="0">
              <a:solidFill>
                <a:schemeClr val="bg1"/>
              </a:solidFill>
            </a:endParaRPr>
          </a:p>
          <a:p>
            <a:pPr lvl="1">
              <a:lnSpc>
                <a:spcPct val="110000"/>
              </a:lnSpc>
            </a:pPr>
            <a:endParaRPr lang="en-US" sz="28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826058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70000"/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361EA1F0-6C77-617E-9E00-FDD24FD5ADA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2C7778A0-54A1-7D4D-8392-B824381EC40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3293" y="665732"/>
            <a:ext cx="4372108" cy="3685139"/>
          </a:xfrm>
        </p:spPr>
        <p:txBody>
          <a:bodyPr>
            <a:noAutofit/>
          </a:bodyPr>
          <a:lstStyle/>
          <a:p>
            <a:pPr marL="0" indent="0">
              <a:lnSpc>
                <a:spcPct val="110000"/>
              </a:lnSpc>
              <a:buNone/>
            </a:pP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When to Use Protected Types?</a:t>
            </a:r>
            <a:endParaRPr lang="tr-TR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10000"/>
              </a:lnSpc>
            </a:pP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When </a:t>
            </a:r>
            <a:r>
              <a:rPr lang="en-US" sz="2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concurrent data access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occurs (multiple processes need to access the same data simultaneously)</a:t>
            </a:r>
            <a:endParaRPr lang="tr-TR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10000"/>
              </a:lnSpc>
            </a:pP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When the </a:t>
            </a:r>
            <a:r>
              <a:rPr lang="en-US" sz="2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secure management of shared resources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is required</a:t>
            </a:r>
            <a:endParaRPr lang="tr-TR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10000"/>
              </a:lnSpc>
            </a:pP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When </a:t>
            </a:r>
            <a:r>
              <a:rPr lang="en-US" sz="2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control and organization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are necessary for data manipulation</a:t>
            </a:r>
            <a:endParaRPr lang="tr-TR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10000"/>
              </a:lnSpc>
            </a:pP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When </a:t>
            </a:r>
            <a:r>
              <a:rPr lang="en-US" sz="2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restricted access to critical sections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is needed to ensure consistency and avoid race conditions</a:t>
            </a:r>
            <a:br>
              <a:rPr lang="tr-TR" sz="2000" dirty="0"/>
            </a:br>
            <a:br>
              <a:rPr kumimoji="0" lang="tr-TR" altLang="tr-TR" sz="27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kumimoji="0" lang="tr-TR" altLang="tr-TR" sz="27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10000"/>
              </a:lnSpc>
            </a:pPr>
            <a:endParaRPr lang="en-US" sz="27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endParaRPr lang="en-US" sz="2200" dirty="0"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 lvl="1"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endParaRPr lang="en-US" sz="2400" b="1" dirty="0">
              <a:solidFill>
                <a:schemeClr val="bg1"/>
              </a:solidFill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>
              <a:lnSpc>
                <a:spcPct val="110000"/>
              </a:lnSpc>
            </a:pPr>
            <a:endParaRPr lang="en-GB" b="1" dirty="0">
              <a:solidFill>
                <a:schemeClr val="bg1"/>
              </a:solidFill>
            </a:endParaRPr>
          </a:p>
          <a:p>
            <a:pPr lvl="1">
              <a:lnSpc>
                <a:spcPct val="110000"/>
              </a:lnSpc>
            </a:pPr>
            <a:endParaRPr lang="en-GB" b="1" dirty="0">
              <a:solidFill>
                <a:schemeClr val="bg1"/>
              </a:solidFill>
            </a:endParaRPr>
          </a:p>
          <a:p>
            <a:pPr lvl="1">
              <a:lnSpc>
                <a:spcPct val="110000"/>
              </a:lnSpc>
            </a:pPr>
            <a:endParaRPr lang="en-US" sz="2800" b="1" dirty="0">
              <a:solidFill>
                <a:schemeClr val="bg1"/>
              </a:solidFill>
            </a:endParaRP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13B54A27-71D7-2355-197D-4B1A4B71865C}"/>
              </a:ext>
            </a:extLst>
          </p:cNvPr>
          <p:cNvSpPr txBox="1">
            <a:spLocks/>
          </p:cNvSpPr>
          <p:nvPr/>
        </p:nvSpPr>
        <p:spPr bwMode="auto">
          <a:xfrm>
            <a:off x="0" y="0"/>
            <a:ext cx="12190832" cy="5424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02315" indent="-20231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Font typeface="Times" pitchFamily="18" charset="0"/>
              <a:buChar char="•"/>
              <a:defRPr sz="1600">
                <a:solidFill>
                  <a:srgbClr val="000000"/>
                </a:solidFill>
                <a:latin typeface="Vodafone Rg" pitchFamily="34" charset="0"/>
                <a:ea typeface="+mn-ea"/>
                <a:cs typeface="+mn-cs"/>
              </a:defRPr>
            </a:lvl1pPr>
            <a:lvl2pPr marL="399870" indent="-19636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500">
                <a:solidFill>
                  <a:srgbClr val="000000"/>
                </a:solidFill>
                <a:latin typeface="Vodafone Rg" pitchFamily="34" charset="0"/>
              </a:defRPr>
            </a:lvl2pPr>
            <a:lvl3pPr marL="602185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300">
                <a:solidFill>
                  <a:srgbClr val="000000"/>
                </a:solidFill>
                <a:latin typeface="Vodafone Rg" pitchFamily="34" charset="0"/>
              </a:defRPr>
            </a:lvl3pPr>
            <a:lvl4pPr marL="804501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4pPr>
            <a:lvl5pPr marL="1006816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5pPr>
            <a:lvl6pPr marL="1349561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6pPr>
            <a:lvl7pPr marL="1692308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7pPr>
            <a:lvl8pPr marL="2035052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8pPr>
            <a:lvl9pPr marL="2377797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			</a:t>
            </a:r>
            <a:r>
              <a:rPr lang="tr-TR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5</a:t>
            </a: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.</a:t>
            </a:r>
            <a:r>
              <a:rPr lang="tr-TR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6</a:t>
            </a: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 </a:t>
            </a:r>
            <a:r>
              <a:rPr lang="tr-TR" sz="4000" b="1" dirty="0">
                <a:solidFill>
                  <a:schemeClr val="bg1"/>
                </a:solidFill>
                <a:latin typeface="Tw Cen MT (Body)"/>
                <a:ea typeface="+mj-ea"/>
                <a:cs typeface="Times New Roman" panose="02020603050405020304" pitchFamily="18" charset="0"/>
              </a:rPr>
              <a:t>PROTECTED TYPES</a:t>
            </a:r>
            <a:endParaRPr lang="en-GB" sz="4000" b="1" i="1" dirty="0">
              <a:solidFill>
                <a:schemeClr val="bg1"/>
              </a:solidFill>
              <a:latin typeface="Tw Cen MT (Body)"/>
              <a:cs typeface="Times New Roman" panose="02020603050405020304" pitchFamily="18" charset="0"/>
            </a:endParaRPr>
          </a:p>
        </p:txBody>
      </p:sp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8B5C34EC-AA4E-1A09-E4B9-58573D93AD3C}"/>
              </a:ext>
            </a:extLst>
          </p:cNvPr>
          <p:cNvSpPr txBox="1">
            <a:spLocks/>
          </p:cNvSpPr>
          <p:nvPr/>
        </p:nvSpPr>
        <p:spPr>
          <a:xfrm>
            <a:off x="5462853" y="1347870"/>
            <a:ext cx="3085173" cy="600600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library IEEE;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use IEEE.std_logic_1164.all;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use </a:t>
            </a:r>
            <a:r>
              <a:rPr lang="en-US" sz="14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IEEE.numeric_std.all</a:t>
            </a:r>
            <a:r>
              <a:rPr lang="en-US" sz="1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endParaRPr lang="en-US" sz="14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protected type </a:t>
            </a:r>
            <a:r>
              <a:rPr lang="en-US" sz="14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sharedcounter</a:t>
            </a:r>
            <a:r>
              <a:rPr lang="en-US" sz="1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is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procedure increment;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function </a:t>
            </a:r>
            <a:r>
              <a:rPr lang="en-US" sz="14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getvalue</a:t>
            </a:r>
            <a:r>
              <a:rPr lang="en-US" sz="1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return integer;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end protected;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endParaRPr lang="en-US" sz="14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protected body </a:t>
            </a:r>
            <a:r>
              <a:rPr lang="en-US" sz="14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sharedcounter</a:t>
            </a:r>
            <a:r>
              <a:rPr lang="en-US" sz="1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is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variable count: integer := 0;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procedure increment is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begin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count := count + 1;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end procedure;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function </a:t>
            </a:r>
            <a:r>
              <a:rPr lang="en-US" sz="14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getvalue</a:t>
            </a:r>
            <a:r>
              <a:rPr lang="en-US" sz="1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return integer is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begin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return count;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end function;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end protected body;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E724CF0C-9A01-B489-E411-20C6355172F8}"/>
              </a:ext>
            </a:extLst>
          </p:cNvPr>
          <p:cNvSpPr txBox="1">
            <a:spLocks/>
          </p:cNvSpPr>
          <p:nvPr/>
        </p:nvSpPr>
        <p:spPr>
          <a:xfrm>
            <a:off x="8548026" y="662597"/>
            <a:ext cx="3474641" cy="600600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tr-TR" sz="1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library</a:t>
            </a:r>
            <a:r>
              <a:rPr lang="tr-TR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IEEE;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tr-TR" sz="1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use</a:t>
            </a:r>
            <a:r>
              <a:rPr lang="tr-TR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IEEE.std_logic_1164.all;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tr-TR" sz="1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use</a:t>
            </a:r>
            <a:r>
              <a:rPr lang="tr-TR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1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IEEE.numeric_std.all</a:t>
            </a:r>
            <a:r>
              <a:rPr lang="tr-TR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tr-TR" sz="1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use</a:t>
            </a:r>
            <a:r>
              <a:rPr lang="tr-TR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1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work.sharedcounter.all</a:t>
            </a:r>
            <a:r>
              <a:rPr lang="tr-TR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 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tr-TR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entity </a:t>
            </a:r>
            <a:r>
              <a:rPr lang="tr-TR" sz="1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protectedtypes</a:t>
            </a:r>
            <a:r>
              <a:rPr lang="tr-TR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is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tr-TR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port (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tr-TR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tr-TR" sz="1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clk</a:t>
            </a:r>
            <a:r>
              <a:rPr lang="tr-TR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: in </a:t>
            </a:r>
            <a:r>
              <a:rPr lang="tr-TR" sz="1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std_logic</a:t>
            </a:r>
            <a:r>
              <a:rPr lang="tr-TR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tr-TR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tr-TR" sz="1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out_counter</a:t>
            </a:r>
            <a:r>
              <a:rPr lang="tr-TR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: </a:t>
            </a:r>
            <a:r>
              <a:rPr lang="tr-TR" sz="1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out</a:t>
            </a:r>
            <a:r>
              <a:rPr lang="tr-TR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integer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tr-TR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);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tr-TR" sz="1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end</a:t>
            </a:r>
            <a:r>
              <a:rPr lang="tr-TR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1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protectedtypes</a:t>
            </a:r>
            <a:r>
              <a:rPr lang="tr-TR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endParaRPr lang="tr-TR" sz="12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tr-TR" sz="1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architecture</a:t>
            </a:r>
            <a:r>
              <a:rPr lang="tr-TR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1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behavior</a:t>
            </a:r>
            <a:r>
              <a:rPr lang="tr-TR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of </a:t>
            </a:r>
            <a:r>
              <a:rPr lang="tr-TR" sz="1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protectedtypes</a:t>
            </a:r>
            <a:r>
              <a:rPr lang="tr-TR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is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tr-TR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tr-TR" sz="1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shared</a:t>
            </a:r>
            <a:r>
              <a:rPr lang="tr-TR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1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variable</a:t>
            </a:r>
            <a:r>
              <a:rPr lang="tr-TR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1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counter</a:t>
            </a:r>
            <a:r>
              <a:rPr lang="tr-TR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tr-TR" sz="1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sharedcounter</a:t>
            </a:r>
            <a:r>
              <a:rPr lang="tr-TR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tr-TR" sz="1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begin</a:t>
            </a:r>
            <a:endParaRPr lang="tr-TR" sz="12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tr-TR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tr-TR" sz="1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process</a:t>
            </a:r>
            <a:r>
              <a:rPr lang="tr-TR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tr-TR" sz="1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clk</a:t>
            </a:r>
            <a:r>
              <a:rPr lang="tr-TR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tr-TR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tr-TR" sz="1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begin</a:t>
            </a:r>
            <a:endParaRPr lang="tr-TR" sz="12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tr-TR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tr-TR" sz="1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if</a:t>
            </a:r>
            <a:r>
              <a:rPr lang="tr-TR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1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rising_edge</a:t>
            </a:r>
            <a:r>
              <a:rPr lang="tr-TR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tr-TR" sz="1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clk</a:t>
            </a:r>
            <a:r>
              <a:rPr lang="tr-TR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 </a:t>
            </a:r>
            <a:r>
              <a:rPr lang="tr-TR" sz="1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then</a:t>
            </a:r>
            <a:endParaRPr lang="tr-TR" sz="12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tr-TR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</a:t>
            </a:r>
            <a:r>
              <a:rPr lang="tr-TR" sz="1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counter.increment</a:t>
            </a:r>
            <a:r>
              <a:rPr lang="tr-TR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tr-TR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tr-TR" sz="1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end</a:t>
            </a:r>
            <a:r>
              <a:rPr lang="tr-TR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1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if</a:t>
            </a:r>
            <a:r>
              <a:rPr lang="tr-TR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tr-TR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tr-TR" sz="1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end</a:t>
            </a:r>
            <a:r>
              <a:rPr lang="tr-TR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1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process</a:t>
            </a:r>
            <a:r>
              <a:rPr lang="tr-TR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endParaRPr lang="tr-TR" sz="12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tr-TR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tr-TR" sz="1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process</a:t>
            </a:r>
            <a:r>
              <a:rPr lang="tr-TR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tr-TR" sz="1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clk</a:t>
            </a:r>
            <a:r>
              <a:rPr lang="tr-TR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tr-TR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tr-TR" sz="1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begin</a:t>
            </a:r>
            <a:endParaRPr lang="tr-TR" sz="12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tr-TR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tr-TR" sz="1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if</a:t>
            </a:r>
            <a:r>
              <a:rPr lang="tr-TR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1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rising_edge</a:t>
            </a:r>
            <a:r>
              <a:rPr lang="tr-TR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tr-TR" sz="1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clk</a:t>
            </a:r>
            <a:r>
              <a:rPr lang="tr-TR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 </a:t>
            </a:r>
            <a:r>
              <a:rPr lang="tr-TR" sz="1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then</a:t>
            </a:r>
            <a:endParaRPr lang="tr-TR" sz="12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tr-TR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</a:t>
            </a:r>
            <a:r>
              <a:rPr lang="tr-TR" sz="1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out_counter</a:t>
            </a:r>
            <a:r>
              <a:rPr lang="tr-TR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&lt;= </a:t>
            </a:r>
            <a:r>
              <a:rPr lang="tr-TR" sz="1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counter.getvalue</a:t>
            </a:r>
            <a:r>
              <a:rPr lang="tr-TR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tr-TR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tr-TR" sz="1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end</a:t>
            </a:r>
            <a:r>
              <a:rPr lang="tr-TR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1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if</a:t>
            </a:r>
            <a:r>
              <a:rPr lang="tr-TR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tr-TR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tr-TR" sz="1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end</a:t>
            </a:r>
            <a:r>
              <a:rPr lang="tr-TR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1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process</a:t>
            </a:r>
            <a:r>
              <a:rPr lang="tr-TR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tr-TR" sz="1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end</a:t>
            </a:r>
            <a:r>
              <a:rPr lang="tr-TR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1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behavior</a:t>
            </a:r>
            <a:r>
              <a:rPr lang="tr-TR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AA199DCD-48C9-0041-F480-D648C5307BAA}"/>
              </a:ext>
            </a:extLst>
          </p:cNvPr>
          <p:cNvSpPr txBox="1">
            <a:spLocks/>
          </p:cNvSpPr>
          <p:nvPr/>
        </p:nvSpPr>
        <p:spPr bwMode="auto">
          <a:xfrm>
            <a:off x="5503433" y="662597"/>
            <a:ext cx="3004012" cy="61324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02315" indent="-20231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Font typeface="Times" pitchFamily="18" charset="0"/>
              <a:buChar char="•"/>
              <a:defRPr sz="1600">
                <a:solidFill>
                  <a:srgbClr val="000000"/>
                </a:solidFill>
                <a:latin typeface="Vodafone Rg" pitchFamily="34" charset="0"/>
                <a:ea typeface="+mn-ea"/>
                <a:cs typeface="+mn-cs"/>
              </a:defRPr>
            </a:lvl1pPr>
            <a:lvl2pPr marL="399870" indent="-19636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500">
                <a:solidFill>
                  <a:srgbClr val="000000"/>
                </a:solidFill>
                <a:latin typeface="Vodafone Rg" pitchFamily="34" charset="0"/>
              </a:defRPr>
            </a:lvl2pPr>
            <a:lvl3pPr marL="602185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300">
                <a:solidFill>
                  <a:srgbClr val="000000"/>
                </a:solidFill>
                <a:latin typeface="Vodafone Rg" pitchFamily="34" charset="0"/>
              </a:defRPr>
            </a:lvl3pPr>
            <a:lvl4pPr marL="804501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4pPr>
            <a:lvl5pPr marL="1006816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5pPr>
            <a:lvl6pPr marL="1349561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6pPr>
            <a:lvl7pPr marL="1692308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7pPr>
            <a:lvl8pPr marL="2035052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8pPr>
            <a:lvl9pPr marL="2377797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9pPr>
          </a:lstStyle>
          <a:p>
            <a:pPr marL="0" indent="0">
              <a:buNone/>
            </a:pPr>
            <a:r>
              <a:rPr lang="en-GB" sz="2800" b="1" dirty="0">
                <a:solidFill>
                  <a:srgbClr val="FF0000"/>
                </a:solidFill>
                <a:latin typeface="Tw Cen MT (Body)"/>
                <a:cs typeface="Times New Roman" panose="02020603050405020304" pitchFamily="18" charset="0"/>
              </a:rPr>
              <a:t>CODE</a:t>
            </a:r>
            <a:r>
              <a:rPr lang="tr-TR" sz="2800" b="1" dirty="0">
                <a:solidFill>
                  <a:srgbClr val="FF0000"/>
                </a:solidFill>
                <a:latin typeface="Tw Cen MT (Body)"/>
                <a:cs typeface="Times New Roman" panose="02020603050405020304" pitchFamily="18" charset="0"/>
              </a:rPr>
              <a:t> EXAMPLE</a:t>
            </a:r>
            <a:endParaRPr lang="en-US" sz="2800" b="1" dirty="0">
              <a:solidFill>
                <a:srgbClr val="FF0000"/>
              </a:solidFill>
              <a:latin typeface="Tw Cen MT (Body)"/>
              <a:cs typeface="Times New Roman" panose="02020603050405020304" pitchFamily="18" charset="0"/>
            </a:endParaRPr>
          </a:p>
          <a:p>
            <a:pPr marL="0" indent="0">
              <a:spcAft>
                <a:spcPts val="1200"/>
              </a:spcAft>
              <a:buNone/>
            </a:pPr>
            <a:endParaRPr lang="en-GB" sz="2000" b="1" i="1" dirty="0">
              <a:solidFill>
                <a:schemeClr val="bg1"/>
              </a:solidFill>
              <a:latin typeface="Tw Cen MT (Body)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1497888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70000"/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6B93D5C-FF6D-826E-C585-FB3502932CB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1DFCD5D8-CBBB-A53F-236B-087C3B435F4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3292" y="620529"/>
            <a:ext cx="11032743" cy="2112623"/>
          </a:xfrm>
        </p:spPr>
        <p:txBody>
          <a:bodyPr>
            <a:noAutofit/>
          </a:bodyPr>
          <a:lstStyle/>
          <a:p>
            <a:pPr marL="0" indent="0">
              <a:lnSpc>
                <a:spcPct val="110000"/>
              </a:lnSpc>
              <a:buNone/>
            </a:pPr>
            <a:r>
              <a:rPr lang="en-US" sz="2000" u="sng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Why is String Representations under the types section?</a:t>
            </a:r>
            <a:endParaRPr lang="tr-TR" sz="2000" u="sng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10000"/>
              </a:lnSpc>
            </a:pPr>
            <a:r>
              <a:rPr lang="en-US" sz="2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Strings are a VHDL type: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Defined as arrays of characters, part of the type hierarchy</a:t>
            </a:r>
            <a:endParaRPr lang="tr-TR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10000"/>
              </a:lnSpc>
            </a:pPr>
            <a:r>
              <a:rPr lang="en-US" sz="2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Ensures type safety: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Fixed or constrained strings prevent design errors</a:t>
            </a:r>
            <a:endParaRPr lang="tr-TR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10000"/>
              </a:lnSpc>
            </a:pP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Essential for testing: Key for assertions, debugging, and messages</a:t>
            </a:r>
            <a:endParaRPr lang="tr-TR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10000"/>
              </a:lnSpc>
            </a:pPr>
            <a:endParaRPr lang="en-US" sz="2000" u="sn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10000"/>
              </a:lnSpc>
              <a:buNone/>
            </a:pPr>
            <a:endParaRPr lang="tr-TR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10000"/>
              </a:lnSpc>
            </a:pPr>
            <a:endParaRPr lang="tr-TR" sz="1600" dirty="0"/>
          </a:p>
          <a:p>
            <a:pPr>
              <a:lnSpc>
                <a:spcPct val="110000"/>
              </a:lnSpc>
            </a:pPr>
            <a:endParaRPr lang="tr-TR" sz="1600" dirty="0"/>
          </a:p>
          <a:p>
            <a:pPr>
              <a:lnSpc>
                <a:spcPct val="110000"/>
              </a:lnSpc>
            </a:pPr>
            <a:endParaRPr kumimoji="0" lang="tr-TR" altLang="tr-TR" sz="20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10000"/>
              </a:lnSpc>
              <a:buNone/>
            </a:pPr>
            <a:br>
              <a:rPr kumimoji="0" lang="tr-TR" altLang="tr-TR" sz="27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kumimoji="0" lang="tr-TR" altLang="tr-TR" sz="27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10000"/>
              </a:lnSpc>
            </a:pPr>
            <a:endParaRPr lang="en-US" sz="27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endParaRPr lang="en-US" sz="2200" dirty="0"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 lvl="1"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endParaRPr lang="en-US" sz="2400" b="1" dirty="0">
              <a:solidFill>
                <a:schemeClr val="bg1"/>
              </a:solidFill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>
              <a:lnSpc>
                <a:spcPct val="110000"/>
              </a:lnSpc>
            </a:pPr>
            <a:endParaRPr lang="en-GB" b="1" dirty="0">
              <a:solidFill>
                <a:schemeClr val="bg1"/>
              </a:solidFill>
            </a:endParaRPr>
          </a:p>
          <a:p>
            <a:pPr lvl="1">
              <a:lnSpc>
                <a:spcPct val="110000"/>
              </a:lnSpc>
            </a:pPr>
            <a:endParaRPr lang="en-GB" b="1" dirty="0">
              <a:solidFill>
                <a:schemeClr val="bg1"/>
              </a:solidFill>
            </a:endParaRPr>
          </a:p>
          <a:p>
            <a:pPr lvl="1">
              <a:lnSpc>
                <a:spcPct val="110000"/>
              </a:lnSpc>
            </a:pPr>
            <a:endParaRPr lang="en-US" sz="2800" b="1" dirty="0">
              <a:solidFill>
                <a:schemeClr val="bg1"/>
              </a:solidFill>
            </a:endParaRP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E997810F-0D24-FE6C-5940-91ADA4FDBD61}"/>
              </a:ext>
            </a:extLst>
          </p:cNvPr>
          <p:cNvSpPr txBox="1">
            <a:spLocks/>
          </p:cNvSpPr>
          <p:nvPr/>
        </p:nvSpPr>
        <p:spPr bwMode="auto">
          <a:xfrm>
            <a:off x="0" y="0"/>
            <a:ext cx="12190832" cy="5424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02315" indent="-20231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Font typeface="Times" pitchFamily="18" charset="0"/>
              <a:buChar char="•"/>
              <a:defRPr sz="1600">
                <a:solidFill>
                  <a:srgbClr val="000000"/>
                </a:solidFill>
                <a:latin typeface="Vodafone Rg" pitchFamily="34" charset="0"/>
                <a:ea typeface="+mn-ea"/>
                <a:cs typeface="+mn-cs"/>
              </a:defRPr>
            </a:lvl1pPr>
            <a:lvl2pPr marL="399870" indent="-19636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500">
                <a:solidFill>
                  <a:srgbClr val="000000"/>
                </a:solidFill>
                <a:latin typeface="Vodafone Rg" pitchFamily="34" charset="0"/>
              </a:defRPr>
            </a:lvl2pPr>
            <a:lvl3pPr marL="602185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300">
                <a:solidFill>
                  <a:srgbClr val="000000"/>
                </a:solidFill>
                <a:latin typeface="Vodafone Rg" pitchFamily="34" charset="0"/>
              </a:defRPr>
            </a:lvl3pPr>
            <a:lvl4pPr marL="804501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4pPr>
            <a:lvl5pPr marL="1006816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5pPr>
            <a:lvl6pPr marL="1349561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6pPr>
            <a:lvl7pPr marL="1692308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7pPr>
            <a:lvl8pPr marL="2035052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8pPr>
            <a:lvl9pPr marL="2377797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			</a:t>
            </a:r>
            <a:r>
              <a:rPr lang="tr-TR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5.7</a:t>
            </a: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 </a:t>
            </a:r>
            <a:r>
              <a:rPr lang="tr-TR" sz="4000" b="1" dirty="0">
                <a:solidFill>
                  <a:schemeClr val="bg1"/>
                </a:solidFill>
                <a:latin typeface="Tw Cen MT (Body)"/>
                <a:ea typeface="+mj-ea"/>
                <a:cs typeface="Times New Roman" panose="02020603050405020304" pitchFamily="18" charset="0"/>
              </a:rPr>
              <a:t>STRING REPRESENTATIONS</a:t>
            </a:r>
            <a:endParaRPr lang="en-GB" sz="4000" b="1" i="1" dirty="0">
              <a:solidFill>
                <a:schemeClr val="bg1"/>
              </a:solidFill>
              <a:latin typeface="Tw Cen MT (Body)"/>
              <a:cs typeface="Times New Roman" panose="02020603050405020304" pitchFamily="18" charset="0"/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DCC8CAD4-ACB9-3983-4257-FDE8DA93F6F9}"/>
              </a:ext>
            </a:extLst>
          </p:cNvPr>
          <p:cNvSpPr txBox="1">
            <a:spLocks/>
          </p:cNvSpPr>
          <p:nvPr/>
        </p:nvSpPr>
        <p:spPr bwMode="auto">
          <a:xfrm>
            <a:off x="-1" y="2461925"/>
            <a:ext cx="12190832" cy="5424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02315" indent="-20231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Font typeface="Times" pitchFamily="18" charset="0"/>
              <a:buChar char="•"/>
              <a:defRPr sz="1600">
                <a:solidFill>
                  <a:srgbClr val="000000"/>
                </a:solidFill>
                <a:latin typeface="Vodafone Rg" pitchFamily="34" charset="0"/>
                <a:ea typeface="+mn-ea"/>
                <a:cs typeface="+mn-cs"/>
              </a:defRPr>
            </a:lvl1pPr>
            <a:lvl2pPr marL="399870" indent="-19636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500">
                <a:solidFill>
                  <a:srgbClr val="000000"/>
                </a:solidFill>
                <a:latin typeface="Vodafone Rg" pitchFamily="34" charset="0"/>
              </a:defRPr>
            </a:lvl2pPr>
            <a:lvl3pPr marL="602185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300">
                <a:solidFill>
                  <a:srgbClr val="000000"/>
                </a:solidFill>
                <a:latin typeface="Vodafone Rg" pitchFamily="34" charset="0"/>
              </a:defRPr>
            </a:lvl3pPr>
            <a:lvl4pPr marL="804501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4pPr>
            <a:lvl5pPr marL="1006816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5pPr>
            <a:lvl6pPr marL="1349561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6pPr>
            <a:lvl7pPr marL="1692308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7pPr>
            <a:lvl8pPr marL="2035052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8pPr>
            <a:lvl9pPr marL="2377797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			</a:t>
            </a:r>
            <a:r>
              <a:rPr lang="tr-TR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5.8</a:t>
            </a: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 </a:t>
            </a:r>
            <a:r>
              <a:rPr lang="tr-TR" sz="4000" b="1" dirty="0">
                <a:solidFill>
                  <a:schemeClr val="bg1"/>
                </a:solidFill>
                <a:latin typeface="Tw Cen MT (Body)"/>
                <a:ea typeface="+mj-ea"/>
                <a:cs typeface="Times New Roman" panose="02020603050405020304" pitchFamily="18" charset="0"/>
              </a:rPr>
              <a:t>UNSPECIFIED TYPES </a:t>
            </a:r>
            <a:endParaRPr lang="en-GB" sz="4000" b="1" i="1" dirty="0">
              <a:solidFill>
                <a:schemeClr val="bg1"/>
              </a:solidFill>
              <a:latin typeface="Tw Cen MT (Body)"/>
              <a:cs typeface="Times New Roman" panose="02020603050405020304" pitchFamily="18" charset="0"/>
            </a:endParaRP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EAD438C1-026E-A0A8-76BC-82C0C258B268}"/>
              </a:ext>
            </a:extLst>
          </p:cNvPr>
          <p:cNvSpPr txBox="1">
            <a:spLocks/>
          </p:cNvSpPr>
          <p:nvPr/>
        </p:nvSpPr>
        <p:spPr>
          <a:xfrm>
            <a:off x="733292" y="3225521"/>
            <a:ext cx="10724247" cy="332392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10000"/>
              </a:lnSpc>
            </a:pPr>
            <a:r>
              <a:rPr lang="en-US" sz="2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Unspecified types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allow abstract type definitions in VHDL</a:t>
            </a:r>
            <a:endParaRPr lang="tr-TR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10000"/>
              </a:lnSpc>
            </a:pP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They are used for generics, ports, and parameters</a:t>
            </a:r>
            <a:endParaRPr lang="tr-TR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10000"/>
              </a:lnSpc>
            </a:pP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Types are determined during elaboration</a:t>
            </a:r>
            <a:endParaRPr lang="tr-TR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10000"/>
              </a:lnSpc>
            </a:pP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They support scalar, array, access, and file types</a:t>
            </a:r>
            <a:endParaRPr lang="tr-TR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10000"/>
              </a:lnSpc>
            </a:pP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These types enable flexible and reusable designs</a:t>
            </a:r>
            <a:br>
              <a:rPr lang="tr-TR" sz="1600" dirty="0"/>
            </a:br>
            <a:br>
              <a:rPr lang="tr-TR" sz="1600" dirty="0"/>
            </a:br>
            <a:endParaRPr lang="tr-TR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10000"/>
              </a:lnSpc>
              <a:buFont typeface="Arial" panose="020B0604020202020204" pitchFamily="34" charset="0"/>
              <a:buNone/>
            </a:pPr>
            <a:endParaRPr lang="tr-TR" altLang="tr-TR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10000"/>
              </a:lnSpc>
              <a:buFont typeface="Arial" panose="020B0604020202020204" pitchFamily="34" charset="0"/>
              <a:buNone/>
            </a:pPr>
            <a:br>
              <a:rPr lang="tr-TR" altLang="tr-TR" sz="27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tr-TR" altLang="tr-TR" sz="27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10000"/>
              </a:lnSpc>
            </a:pPr>
            <a:endParaRPr lang="en-US" sz="2700" dirty="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endParaRPr lang="en-US" sz="2200" dirty="0"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 lvl="1"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endParaRPr lang="en-US" sz="2400" b="1" dirty="0">
              <a:solidFill>
                <a:schemeClr val="bg1"/>
              </a:solidFill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>
              <a:lnSpc>
                <a:spcPct val="110000"/>
              </a:lnSpc>
            </a:pPr>
            <a:endParaRPr lang="en-GB" b="1" dirty="0">
              <a:solidFill>
                <a:schemeClr val="bg1"/>
              </a:solidFill>
            </a:endParaRPr>
          </a:p>
          <a:p>
            <a:pPr lvl="1">
              <a:lnSpc>
                <a:spcPct val="110000"/>
              </a:lnSpc>
            </a:pPr>
            <a:endParaRPr lang="en-GB" b="1" dirty="0">
              <a:solidFill>
                <a:schemeClr val="bg1"/>
              </a:solidFill>
            </a:endParaRPr>
          </a:p>
          <a:p>
            <a:pPr lvl="1">
              <a:lnSpc>
                <a:spcPct val="110000"/>
              </a:lnSpc>
            </a:pPr>
            <a:endParaRPr lang="en-US" sz="28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4297539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70000"/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F4A0389-765C-6AE6-9F5D-9F94E6355EA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04220686-5108-CFEF-C73E-66BF62E6E963}"/>
              </a:ext>
            </a:extLst>
          </p:cNvPr>
          <p:cNvSpPr txBox="1">
            <a:spLocks/>
          </p:cNvSpPr>
          <p:nvPr/>
        </p:nvSpPr>
        <p:spPr bwMode="auto">
          <a:xfrm>
            <a:off x="0" y="0"/>
            <a:ext cx="12192000" cy="61324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02315" indent="-20231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Font typeface="Times" pitchFamily="18" charset="0"/>
              <a:buChar char="•"/>
              <a:defRPr sz="1600">
                <a:solidFill>
                  <a:srgbClr val="000000"/>
                </a:solidFill>
                <a:latin typeface="Vodafone Rg" pitchFamily="34" charset="0"/>
                <a:ea typeface="+mn-ea"/>
                <a:cs typeface="+mn-cs"/>
              </a:defRPr>
            </a:lvl1pPr>
            <a:lvl2pPr marL="399870" indent="-19636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500">
                <a:solidFill>
                  <a:srgbClr val="000000"/>
                </a:solidFill>
                <a:latin typeface="Vodafone Rg" pitchFamily="34" charset="0"/>
              </a:defRPr>
            </a:lvl2pPr>
            <a:lvl3pPr marL="602185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300">
                <a:solidFill>
                  <a:srgbClr val="000000"/>
                </a:solidFill>
                <a:latin typeface="Vodafone Rg" pitchFamily="34" charset="0"/>
              </a:defRPr>
            </a:lvl3pPr>
            <a:lvl4pPr marL="804501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4pPr>
            <a:lvl5pPr marL="1006816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5pPr>
            <a:lvl6pPr marL="1349561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6pPr>
            <a:lvl7pPr marL="1692308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7pPr>
            <a:lvl8pPr marL="2035052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8pPr>
            <a:lvl9pPr marL="2377797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9pPr>
          </a:lstStyle>
          <a:p>
            <a:pPr marL="0" indent="0">
              <a:buNone/>
            </a:pPr>
            <a:r>
              <a:rPr lang="en-GB" sz="4000" b="1" dirty="0">
                <a:solidFill>
                  <a:srgbClr val="FF0000"/>
                </a:solidFill>
                <a:latin typeface="Tw Cen MT (Body)"/>
                <a:cs typeface="Times New Roman" panose="02020603050405020304" pitchFamily="18" charset="0"/>
              </a:rPr>
              <a:t>			CODE</a:t>
            </a:r>
            <a:r>
              <a:rPr lang="tr-TR" sz="4000" b="1" dirty="0">
                <a:solidFill>
                  <a:srgbClr val="FF0000"/>
                </a:solidFill>
                <a:latin typeface="Tw Cen MT (Body)"/>
                <a:cs typeface="Times New Roman" panose="02020603050405020304" pitchFamily="18" charset="0"/>
              </a:rPr>
              <a:t> EXAMPLE</a:t>
            </a:r>
            <a:endParaRPr lang="en-US" sz="4000" b="1" dirty="0">
              <a:solidFill>
                <a:srgbClr val="FF0000"/>
              </a:solidFill>
              <a:latin typeface="Tw Cen MT (Body)"/>
              <a:cs typeface="Times New Roman" panose="02020603050405020304" pitchFamily="18" charset="0"/>
            </a:endParaRPr>
          </a:p>
          <a:p>
            <a:pPr marL="0" indent="0">
              <a:spcAft>
                <a:spcPts val="1200"/>
              </a:spcAft>
              <a:buNone/>
            </a:pPr>
            <a:endParaRPr lang="en-GB" sz="4000" b="1" i="1" dirty="0">
              <a:solidFill>
                <a:schemeClr val="bg1"/>
              </a:solidFill>
              <a:latin typeface="Tw Cen MT (Body)"/>
              <a:cs typeface="Times New Roman" panose="02020603050405020304" pitchFamily="18" charset="0"/>
            </a:endParaRPr>
          </a:p>
        </p:txBody>
      </p:sp>
      <p:sp>
        <p:nvSpPr>
          <p:cNvPr id="6" name="İçerik Yer Tutucusu 6">
            <a:extLst>
              <a:ext uri="{FF2B5EF4-FFF2-40B4-BE49-F238E27FC236}">
                <a16:creationId xmlns:a16="http://schemas.microsoft.com/office/drawing/2014/main" id="{2C96FD8B-76B2-1C06-5A4C-5E67643C481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45246" y="708772"/>
            <a:ext cx="10160955" cy="3541714"/>
          </a:xfrm>
        </p:spPr>
        <p:txBody>
          <a:bodyPr>
            <a:normAutofit fontScale="25000" lnSpcReduction="20000"/>
          </a:bodyPr>
          <a:lstStyle/>
          <a:p>
            <a:pPr marL="0" indent="0">
              <a:spcBef>
                <a:spcPts val="0"/>
              </a:spcBef>
              <a:buNone/>
            </a:pP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library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IEEE;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use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IEEE.std_logic_1164.all;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use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IEEE.numeric_std.all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;</a:t>
            </a:r>
            <a:endParaRPr lang="en-GB" sz="6400" b="1" dirty="0">
              <a:solidFill>
                <a:schemeClr val="bg1"/>
              </a:solidFill>
              <a:latin typeface="Times New Roman" panose="02020603050405020304" pitchFamily="18" charset="0"/>
              <a:ea typeface="ADLaM Display" panose="020F0502020204030204" pitchFamily="2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endParaRPr lang="tr-TR" sz="6400" b="1" dirty="0">
              <a:solidFill>
                <a:schemeClr val="bg1"/>
              </a:solidFill>
              <a:latin typeface="Times New Roman" panose="02020603050405020304" pitchFamily="18" charset="0"/>
              <a:ea typeface="ADLaM Display" panose="020F0502020204030204" pitchFamily="2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entity 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generic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_adder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is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g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eneric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  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(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  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data_width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: integer := 32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  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port </a:t>
            </a:r>
            <a:endParaRPr lang="en-GB" sz="6400" b="1" dirty="0">
              <a:solidFill>
                <a:schemeClr val="bg1"/>
              </a:solidFill>
              <a:latin typeface="Times New Roman" panose="02020603050405020304" pitchFamily="18" charset="0"/>
              <a:ea typeface="ADLaM Display" panose="020F0502020204030204" pitchFamily="2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  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(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  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input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_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a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   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      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: in 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std_logic_vector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 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(data_width-1 downto 0)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;</a:t>
            </a:r>
            <a:endParaRPr lang="tr-TR" sz="6400" b="1" dirty="0">
              <a:solidFill>
                <a:schemeClr val="bg1"/>
              </a:solidFill>
              <a:latin typeface="Times New Roman" panose="02020603050405020304" pitchFamily="18" charset="0"/>
              <a:ea typeface="ADLaM Display" panose="020F0502020204030204" pitchFamily="2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  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input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_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b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   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      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: in 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std_logic_vector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 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(data_width-1 downto 0)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;</a:t>
            </a:r>
            <a:endParaRPr lang="tr-TR" sz="6400" b="1" dirty="0">
              <a:solidFill>
                <a:schemeClr val="bg1"/>
              </a:solidFill>
              <a:latin typeface="Times New Roman" panose="02020603050405020304" pitchFamily="18" charset="0"/>
              <a:ea typeface="ADLaM Display" panose="020F0502020204030204" pitchFamily="2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  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output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_adder 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: 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out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std_logic_vector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(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data_width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downto 0)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  )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;</a:t>
            </a:r>
            <a:endParaRPr lang="tr-TR" sz="6400" b="1" dirty="0">
              <a:solidFill>
                <a:schemeClr val="bg1"/>
              </a:solidFill>
              <a:latin typeface="Times New Roman" panose="02020603050405020304" pitchFamily="18" charset="0"/>
              <a:ea typeface="ADLaM Display" panose="020F0502020204030204" pitchFamily="2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end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generic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_adder;</a:t>
            </a:r>
          </a:p>
          <a:p>
            <a:pPr marL="0" indent="0">
              <a:spcBef>
                <a:spcPts val="0"/>
              </a:spcBef>
              <a:buNone/>
            </a:pPr>
            <a:endParaRPr lang="en-GB" sz="6400" b="1" dirty="0">
              <a:solidFill>
                <a:schemeClr val="bg1"/>
              </a:solidFill>
              <a:latin typeface="Times New Roman" panose="02020603050405020304" pitchFamily="18" charset="0"/>
              <a:ea typeface="ADLaM Display" panose="020F0502020204030204" pitchFamily="2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architecture </a:t>
            </a:r>
            <a:r>
              <a:rPr lang="en-GB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behavioral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of </a:t>
            </a:r>
            <a:r>
              <a:rPr lang="en-GB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generic_adder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is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  signal 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output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_internal : signed 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(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output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_</a:t>
            </a:r>
            <a:r>
              <a:rPr lang="en-GB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adder'range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)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begin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  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output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_internal &lt;= signed(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input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_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a) + signed(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input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_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b);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  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output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_adder    &lt;= 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std_logic_vector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(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output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_internal);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end architecture </a:t>
            </a:r>
            <a:r>
              <a:rPr lang="en-GB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behavioral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endParaRPr lang="en-GB" sz="6400" dirty="0">
              <a:solidFill>
                <a:schemeClr val="bg1"/>
              </a:solidFill>
              <a:latin typeface="Times New Roman" panose="02020603050405020304" pitchFamily="18" charset="0"/>
              <a:ea typeface="ADLaM Display" panose="020F0502020204030204" pitchFamily="2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endParaRPr lang="en-GB" sz="6400" dirty="0">
              <a:solidFill>
                <a:schemeClr val="bg1"/>
              </a:solidFill>
              <a:latin typeface="Times New Roman" panose="02020603050405020304" pitchFamily="18" charset="0"/>
              <a:ea typeface="ADLaM Display" panose="020F0502020204030204" pitchFamily="2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endParaRPr lang="en-GB" sz="6400" dirty="0">
              <a:solidFill>
                <a:schemeClr val="bg1"/>
              </a:solidFill>
              <a:latin typeface="Times New Roman" panose="02020603050405020304" pitchFamily="18" charset="0"/>
              <a:ea typeface="ADLaM Display" panose="020F0502020204030204" pitchFamily="2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endParaRPr lang="tr-TR" dirty="0">
              <a:solidFill>
                <a:schemeClr val="bg1"/>
              </a:solidFill>
              <a:latin typeface="Times New Roman" panose="02020603050405020304" pitchFamily="18" charset="0"/>
              <a:ea typeface="ADLaM Display" panose="020F0502020204030204" pitchFamily="2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4701401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47C851D-21D9-F371-1EB9-C2E4C0C3FE3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close up of circuit board">
            <a:extLst>
              <a:ext uri="{FF2B5EF4-FFF2-40B4-BE49-F238E27FC236}">
                <a16:creationId xmlns:a16="http://schemas.microsoft.com/office/drawing/2014/main" id="{A9A81EB9-EF1B-5952-7C88-1575DF5BE6E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0000"/>
          </a:blip>
          <a:srcRect l="17220" r="9210" b="-1"/>
          <a:stretch/>
        </p:blipFill>
        <p:spPr>
          <a:xfrm>
            <a:off x="-10357" y="10"/>
            <a:ext cx="5917468" cy="6857990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645603-C61E-6970-B5FF-FCAAF0D3A2A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07111" y="514766"/>
            <a:ext cx="6284889" cy="2740597"/>
          </a:xfrm>
        </p:spPr>
        <p:txBody>
          <a:bodyPr>
            <a:noAutofit/>
          </a:bodyPr>
          <a:lstStyle/>
          <a:p>
            <a:pPr marL="0" indent="0">
              <a:lnSpc>
                <a:spcPct val="110000"/>
              </a:lnSpc>
              <a:buNone/>
            </a:pPr>
            <a:r>
              <a:rPr lang="tr-TR" b="1" dirty="0">
                <a:solidFill>
                  <a:srgbClr val="FF0000"/>
                </a:solidFill>
              </a:rPr>
              <a:t>   7.1 </a:t>
            </a:r>
            <a:r>
              <a:rPr lang="en-GB" b="1" dirty="0">
                <a:solidFill>
                  <a:schemeClr val="bg1"/>
                </a:solidFill>
              </a:rPr>
              <a:t>General</a:t>
            </a:r>
          </a:p>
          <a:p>
            <a:pPr marL="0" indent="0">
              <a:lnSpc>
                <a:spcPct val="110000"/>
              </a:lnSpc>
              <a:buNone/>
            </a:pPr>
            <a:r>
              <a:rPr lang="tr-TR" b="1" dirty="0">
                <a:solidFill>
                  <a:srgbClr val="FF0000"/>
                </a:solidFill>
              </a:rPr>
              <a:t> </a:t>
            </a:r>
            <a:r>
              <a:rPr lang="en-GB" b="1" dirty="0">
                <a:solidFill>
                  <a:srgbClr val="FF0000"/>
                </a:solidFill>
              </a:rPr>
              <a:t>  </a:t>
            </a:r>
            <a:r>
              <a:rPr lang="tr-TR" b="1" dirty="0">
                <a:solidFill>
                  <a:srgbClr val="FF0000"/>
                </a:solidFill>
              </a:rPr>
              <a:t>7.</a:t>
            </a:r>
            <a:r>
              <a:rPr lang="en-GB" b="1" dirty="0">
                <a:solidFill>
                  <a:srgbClr val="FF0000"/>
                </a:solidFill>
              </a:rPr>
              <a:t>2</a:t>
            </a:r>
            <a:r>
              <a:rPr lang="tr-TR" b="1" dirty="0">
                <a:solidFill>
                  <a:srgbClr val="FF0000"/>
                </a:solidFill>
              </a:rPr>
              <a:t> </a:t>
            </a:r>
            <a:r>
              <a:rPr lang="en-GB" b="1" dirty="0">
                <a:solidFill>
                  <a:schemeClr val="bg1"/>
                </a:solidFill>
              </a:rPr>
              <a:t>Attribute specification</a:t>
            </a:r>
            <a:endParaRPr lang="tr-TR" b="1" dirty="0">
              <a:solidFill>
                <a:schemeClr val="bg1"/>
              </a:solidFill>
            </a:endParaRPr>
          </a:p>
          <a:p>
            <a:pPr marL="0" indent="0">
              <a:lnSpc>
                <a:spcPct val="110000"/>
              </a:lnSpc>
              <a:buNone/>
            </a:pPr>
            <a:r>
              <a:rPr lang="en-US" b="1" dirty="0">
                <a:solidFill>
                  <a:srgbClr val="FF0000"/>
                </a:solidFill>
              </a:rPr>
              <a:t> </a:t>
            </a:r>
            <a:r>
              <a:rPr lang="tr-TR" b="1" dirty="0">
                <a:solidFill>
                  <a:srgbClr val="FF0000"/>
                </a:solidFill>
              </a:rPr>
              <a:t>  7</a:t>
            </a:r>
            <a:r>
              <a:rPr lang="en-US" b="1" dirty="0">
                <a:solidFill>
                  <a:srgbClr val="FF0000"/>
                </a:solidFill>
              </a:rPr>
              <a:t>.3 </a:t>
            </a:r>
            <a:r>
              <a:rPr lang="en-US" b="1" dirty="0">
                <a:solidFill>
                  <a:schemeClr val="bg1"/>
                </a:solidFill>
              </a:rPr>
              <a:t>Configuration specification</a:t>
            </a:r>
          </a:p>
          <a:p>
            <a:pPr marL="0" indent="0">
              <a:lnSpc>
                <a:spcPct val="110000"/>
              </a:lnSpc>
              <a:buNone/>
            </a:pPr>
            <a:r>
              <a:rPr lang="en-US" b="1" dirty="0">
                <a:solidFill>
                  <a:srgbClr val="FF0000"/>
                </a:solidFill>
              </a:rPr>
              <a:t> </a:t>
            </a:r>
            <a:r>
              <a:rPr lang="tr-TR" b="1" dirty="0">
                <a:solidFill>
                  <a:srgbClr val="FF0000"/>
                </a:solidFill>
              </a:rPr>
              <a:t>  7</a:t>
            </a:r>
            <a:r>
              <a:rPr lang="en-US" b="1" dirty="0">
                <a:solidFill>
                  <a:srgbClr val="FF0000"/>
                </a:solidFill>
              </a:rPr>
              <a:t>.4 </a:t>
            </a:r>
            <a:r>
              <a:rPr lang="en-US" b="1" dirty="0">
                <a:solidFill>
                  <a:schemeClr val="bg1"/>
                </a:solidFill>
              </a:rPr>
              <a:t>Disconnection specification</a:t>
            </a:r>
          </a:p>
          <a:p>
            <a:pPr marL="0" indent="0">
              <a:lnSpc>
                <a:spcPct val="110000"/>
              </a:lnSpc>
              <a:buNone/>
            </a:pPr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9FA55E3F-F961-2660-0685-ABB2510B71A0}"/>
              </a:ext>
            </a:extLst>
          </p:cNvPr>
          <p:cNvSpPr txBox="1">
            <a:spLocks/>
          </p:cNvSpPr>
          <p:nvPr/>
        </p:nvSpPr>
        <p:spPr>
          <a:xfrm>
            <a:off x="5907111" y="-11850"/>
            <a:ext cx="6284889" cy="56726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tr-TR" sz="2800" b="1" dirty="0">
                <a:solidFill>
                  <a:srgbClr val="FF0000"/>
                </a:solidFill>
              </a:rPr>
              <a:t>7</a:t>
            </a:r>
            <a:r>
              <a:rPr lang="en-US" sz="2800" b="1" dirty="0">
                <a:solidFill>
                  <a:srgbClr val="FF0000"/>
                </a:solidFill>
              </a:rPr>
              <a:t>. Specifications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06077E2E-DCE1-2908-E7E6-FD458BCB3EDF}"/>
              </a:ext>
            </a:extLst>
          </p:cNvPr>
          <p:cNvSpPr txBox="1">
            <a:spLocks/>
          </p:cNvSpPr>
          <p:nvPr/>
        </p:nvSpPr>
        <p:spPr>
          <a:xfrm>
            <a:off x="5971871" y="2985334"/>
            <a:ext cx="6220129" cy="331725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0000"/>
              </a:lnSpc>
              <a:buFont typeface="Arial" panose="020B0604020202020204" pitchFamily="34" charset="0"/>
              <a:buNone/>
            </a:pPr>
            <a:endParaRPr lang="tr-TR" b="1" dirty="0">
              <a:solidFill>
                <a:schemeClr val="bg1"/>
              </a:solidFill>
            </a:endParaRPr>
          </a:p>
        </p:txBody>
      </p:sp>
      <p:sp>
        <p:nvSpPr>
          <p:cNvPr id="10" name="Subtitle 2">
            <a:extLst>
              <a:ext uri="{FF2B5EF4-FFF2-40B4-BE49-F238E27FC236}">
                <a16:creationId xmlns:a16="http://schemas.microsoft.com/office/drawing/2014/main" id="{D4071AFE-DC0C-E170-58BB-28368FBFE79B}"/>
              </a:ext>
            </a:extLst>
          </p:cNvPr>
          <p:cNvSpPr txBox="1">
            <a:spLocks/>
          </p:cNvSpPr>
          <p:nvPr/>
        </p:nvSpPr>
        <p:spPr>
          <a:xfrm>
            <a:off x="-10358" y="152676"/>
            <a:ext cx="5982231" cy="132912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6000" b="1" dirty="0">
                <a:solidFill>
                  <a:srgbClr val="FF0000"/>
                </a:solidFill>
              </a:rPr>
              <a:t>Chapter </a:t>
            </a:r>
            <a:r>
              <a:rPr lang="tr-TR" sz="6000" b="1" dirty="0">
                <a:solidFill>
                  <a:srgbClr val="FF0000"/>
                </a:solidFill>
              </a:rPr>
              <a:t>7</a:t>
            </a:r>
            <a:endParaRPr lang="en-US" sz="6000" b="1" dirty="0">
              <a:solidFill>
                <a:srgbClr val="FF0000"/>
              </a:solidFill>
            </a:endParaRPr>
          </a:p>
          <a:p>
            <a:pPr marL="0" indent="0" algn="ctr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6000" b="1" dirty="0">
                <a:solidFill>
                  <a:srgbClr val="FF0000"/>
                </a:solidFill>
              </a:rPr>
              <a:t>Presenter:</a:t>
            </a:r>
          </a:p>
          <a:p>
            <a:pPr marL="0" indent="0" algn="ctr">
              <a:lnSpc>
                <a:spcPct val="100000"/>
              </a:lnSpc>
              <a:spcBef>
                <a:spcPts val="0"/>
              </a:spcBef>
              <a:buNone/>
            </a:pPr>
            <a:r>
              <a:rPr lang="tr-TR" sz="6000" b="1" dirty="0">
                <a:solidFill>
                  <a:schemeClr val="bg1"/>
                </a:solidFill>
              </a:rPr>
              <a:t>Furkan</a:t>
            </a:r>
            <a:r>
              <a:rPr lang="en-GB" sz="6000" b="1" dirty="0">
                <a:solidFill>
                  <a:schemeClr val="bg1"/>
                </a:solidFill>
              </a:rPr>
              <a:t> </a:t>
            </a:r>
            <a:r>
              <a:rPr lang="tr-TR" sz="6000" b="1" dirty="0">
                <a:solidFill>
                  <a:schemeClr val="bg1"/>
                </a:solidFill>
              </a:rPr>
              <a:t>Kaya</a:t>
            </a:r>
            <a:endParaRPr lang="en-US" sz="6000" b="1" i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911436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AB43AA0-6CD8-9890-B0FB-3750705A4CA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close up of circuit board">
            <a:extLst>
              <a:ext uri="{FF2B5EF4-FFF2-40B4-BE49-F238E27FC236}">
                <a16:creationId xmlns:a16="http://schemas.microsoft.com/office/drawing/2014/main" id="{B005A6CC-F789-1E66-431E-D5EA687FEF6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0000"/>
          </a:blip>
          <a:srcRect l="17220" r="9210" b="-1"/>
          <a:stretch/>
        </p:blipFill>
        <p:spPr>
          <a:xfrm>
            <a:off x="-10357" y="10"/>
            <a:ext cx="5917468" cy="6857990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9D02C0-AFC3-E33E-8C4C-13FCB0F6EE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07111" y="514766"/>
            <a:ext cx="6284889" cy="2740597"/>
          </a:xfrm>
        </p:spPr>
        <p:txBody>
          <a:bodyPr>
            <a:noAutofit/>
          </a:bodyPr>
          <a:lstStyle/>
          <a:p>
            <a:pPr marL="0" indent="0">
              <a:lnSpc>
                <a:spcPct val="110000"/>
              </a:lnSpc>
              <a:buNone/>
            </a:pPr>
            <a:r>
              <a:rPr lang="tr-TR" b="1" dirty="0">
                <a:solidFill>
                  <a:srgbClr val="FF0000"/>
                </a:solidFill>
              </a:rPr>
              <a:t>   </a:t>
            </a:r>
            <a:r>
              <a:rPr lang="en-GB" b="1" dirty="0">
                <a:solidFill>
                  <a:srgbClr val="FF0000"/>
                </a:solidFill>
              </a:rPr>
              <a:t>3</a:t>
            </a:r>
            <a:r>
              <a:rPr lang="tr-TR" b="1" dirty="0">
                <a:solidFill>
                  <a:srgbClr val="FF0000"/>
                </a:solidFill>
              </a:rPr>
              <a:t>.1 </a:t>
            </a:r>
            <a:r>
              <a:rPr lang="en-GB" b="1" dirty="0">
                <a:solidFill>
                  <a:schemeClr val="bg1"/>
                </a:solidFill>
              </a:rPr>
              <a:t>General</a:t>
            </a:r>
          </a:p>
          <a:p>
            <a:pPr marL="0" indent="0">
              <a:lnSpc>
                <a:spcPct val="110000"/>
              </a:lnSpc>
              <a:buNone/>
            </a:pPr>
            <a:r>
              <a:rPr lang="tr-TR" b="1" dirty="0">
                <a:solidFill>
                  <a:srgbClr val="FF0000"/>
                </a:solidFill>
              </a:rPr>
              <a:t> </a:t>
            </a:r>
            <a:r>
              <a:rPr lang="en-GB" b="1" dirty="0">
                <a:solidFill>
                  <a:srgbClr val="FF0000"/>
                </a:solidFill>
              </a:rPr>
              <a:t>  3</a:t>
            </a:r>
            <a:r>
              <a:rPr lang="tr-TR" b="1" dirty="0">
                <a:solidFill>
                  <a:srgbClr val="FF0000"/>
                </a:solidFill>
              </a:rPr>
              <a:t>.</a:t>
            </a:r>
            <a:r>
              <a:rPr lang="en-GB" b="1" dirty="0">
                <a:solidFill>
                  <a:srgbClr val="FF0000"/>
                </a:solidFill>
              </a:rPr>
              <a:t>2</a:t>
            </a:r>
            <a:r>
              <a:rPr lang="tr-TR" b="1" dirty="0">
                <a:solidFill>
                  <a:srgbClr val="FF0000"/>
                </a:solidFill>
              </a:rPr>
              <a:t> </a:t>
            </a:r>
            <a:r>
              <a:rPr lang="en-GB" b="1" dirty="0">
                <a:solidFill>
                  <a:schemeClr val="bg1"/>
                </a:solidFill>
              </a:rPr>
              <a:t>Entity Declarations</a:t>
            </a:r>
          </a:p>
          <a:p>
            <a:pPr marL="0" indent="0">
              <a:lnSpc>
                <a:spcPct val="110000"/>
              </a:lnSpc>
              <a:buNone/>
            </a:pPr>
            <a:r>
              <a:rPr lang="en-US" b="1" dirty="0">
                <a:solidFill>
                  <a:srgbClr val="FF0000"/>
                </a:solidFill>
              </a:rPr>
              <a:t> </a:t>
            </a:r>
            <a:r>
              <a:rPr lang="tr-TR" b="1" dirty="0">
                <a:solidFill>
                  <a:srgbClr val="FF0000"/>
                </a:solidFill>
              </a:rPr>
              <a:t>  </a:t>
            </a:r>
            <a:r>
              <a:rPr lang="en-US" b="1" dirty="0">
                <a:solidFill>
                  <a:srgbClr val="FF0000"/>
                </a:solidFill>
              </a:rPr>
              <a:t>3.3 </a:t>
            </a:r>
            <a:r>
              <a:rPr lang="en-US" b="1" dirty="0">
                <a:solidFill>
                  <a:schemeClr val="bg1"/>
                </a:solidFill>
              </a:rPr>
              <a:t>Architecture Bodies</a:t>
            </a:r>
          </a:p>
          <a:p>
            <a:pPr marL="0" indent="0">
              <a:lnSpc>
                <a:spcPct val="110000"/>
              </a:lnSpc>
              <a:buNone/>
            </a:pPr>
            <a:r>
              <a:rPr lang="en-US" b="1" dirty="0">
                <a:solidFill>
                  <a:srgbClr val="FF0000"/>
                </a:solidFill>
              </a:rPr>
              <a:t> </a:t>
            </a:r>
            <a:r>
              <a:rPr lang="tr-TR" b="1" dirty="0">
                <a:solidFill>
                  <a:srgbClr val="FF0000"/>
                </a:solidFill>
              </a:rPr>
              <a:t>  </a:t>
            </a:r>
            <a:r>
              <a:rPr lang="en-US" b="1" dirty="0">
                <a:solidFill>
                  <a:srgbClr val="FF0000"/>
                </a:solidFill>
              </a:rPr>
              <a:t>3.4 </a:t>
            </a:r>
            <a:r>
              <a:rPr lang="en-US" b="1" dirty="0">
                <a:solidFill>
                  <a:schemeClr val="bg1"/>
                </a:solidFill>
              </a:rPr>
              <a:t>Configuration Declarations</a:t>
            </a:r>
          </a:p>
          <a:p>
            <a:pPr marL="0" indent="0">
              <a:lnSpc>
                <a:spcPct val="110000"/>
              </a:lnSpc>
              <a:buNone/>
            </a:pPr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C8E01541-26DC-3A05-2C23-7683ED0448A1}"/>
              </a:ext>
            </a:extLst>
          </p:cNvPr>
          <p:cNvSpPr txBox="1">
            <a:spLocks/>
          </p:cNvSpPr>
          <p:nvPr/>
        </p:nvSpPr>
        <p:spPr>
          <a:xfrm>
            <a:off x="5907111" y="-11850"/>
            <a:ext cx="7190822" cy="56726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b="1" dirty="0">
                <a:solidFill>
                  <a:srgbClr val="FF0000"/>
                </a:solidFill>
              </a:rPr>
              <a:t>3. Design entities </a:t>
            </a:r>
            <a:r>
              <a:rPr lang="tr-TR" sz="2800" b="1" dirty="0">
                <a:solidFill>
                  <a:srgbClr val="FF0000"/>
                </a:solidFill>
              </a:rPr>
              <a:t>&amp;</a:t>
            </a:r>
            <a:r>
              <a:rPr lang="en-US" sz="2800" b="1" dirty="0">
                <a:solidFill>
                  <a:srgbClr val="FF0000"/>
                </a:solidFill>
              </a:rPr>
              <a:t> configurations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83603F8A-6088-5ED6-04FA-41812A1D640A}"/>
              </a:ext>
            </a:extLst>
          </p:cNvPr>
          <p:cNvSpPr txBox="1">
            <a:spLocks/>
          </p:cNvSpPr>
          <p:nvPr/>
        </p:nvSpPr>
        <p:spPr>
          <a:xfrm>
            <a:off x="5971871" y="2985334"/>
            <a:ext cx="6220129" cy="331725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0000"/>
              </a:lnSpc>
              <a:buFont typeface="Arial" panose="020B0604020202020204" pitchFamily="34" charset="0"/>
              <a:buNone/>
            </a:pPr>
            <a:endParaRPr lang="tr-TR" b="1" dirty="0">
              <a:solidFill>
                <a:schemeClr val="bg1"/>
              </a:solidFill>
            </a:endParaRPr>
          </a:p>
        </p:txBody>
      </p:sp>
      <p:sp>
        <p:nvSpPr>
          <p:cNvPr id="10" name="Subtitle 2">
            <a:extLst>
              <a:ext uri="{FF2B5EF4-FFF2-40B4-BE49-F238E27FC236}">
                <a16:creationId xmlns:a16="http://schemas.microsoft.com/office/drawing/2014/main" id="{C526C269-6032-5CB1-2D7F-4F0D57932BF5}"/>
              </a:ext>
            </a:extLst>
          </p:cNvPr>
          <p:cNvSpPr txBox="1">
            <a:spLocks/>
          </p:cNvSpPr>
          <p:nvPr/>
        </p:nvSpPr>
        <p:spPr>
          <a:xfrm>
            <a:off x="-10358" y="152676"/>
            <a:ext cx="5982231" cy="132912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6000" b="1" dirty="0">
                <a:solidFill>
                  <a:srgbClr val="FF0000"/>
                </a:solidFill>
              </a:rPr>
              <a:t>Chapter 3</a:t>
            </a:r>
          </a:p>
          <a:p>
            <a:pPr marL="0" indent="0" algn="ctr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6000" b="1" dirty="0">
                <a:solidFill>
                  <a:srgbClr val="FF0000"/>
                </a:solidFill>
              </a:rPr>
              <a:t>Presenter:</a:t>
            </a:r>
          </a:p>
          <a:p>
            <a:pPr marL="0" indent="0" algn="ctr">
              <a:lnSpc>
                <a:spcPct val="100000"/>
              </a:lnSpc>
              <a:spcBef>
                <a:spcPts val="0"/>
              </a:spcBef>
              <a:buNone/>
            </a:pPr>
            <a:r>
              <a:rPr lang="tr-TR" sz="6000" b="1" dirty="0">
                <a:solidFill>
                  <a:schemeClr val="bg1"/>
                </a:solidFill>
              </a:rPr>
              <a:t>Furkan</a:t>
            </a:r>
            <a:r>
              <a:rPr lang="en-GB" sz="6000" b="1" dirty="0">
                <a:solidFill>
                  <a:schemeClr val="bg1"/>
                </a:solidFill>
              </a:rPr>
              <a:t> </a:t>
            </a:r>
            <a:r>
              <a:rPr lang="tr-TR" sz="6000" b="1" dirty="0">
                <a:solidFill>
                  <a:schemeClr val="bg1"/>
                </a:solidFill>
              </a:rPr>
              <a:t>Kaya</a:t>
            </a:r>
            <a:endParaRPr lang="en-US" sz="6000" b="1" i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2766379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7AE4D7E-FF57-736F-814C-2733129EF9A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93F727A8-AD23-14E9-E776-F68D4E6D399C}"/>
              </a:ext>
            </a:extLst>
          </p:cNvPr>
          <p:cNvSpPr txBox="1">
            <a:spLocks/>
          </p:cNvSpPr>
          <p:nvPr/>
        </p:nvSpPr>
        <p:spPr bwMode="auto">
          <a:xfrm>
            <a:off x="180462" y="134470"/>
            <a:ext cx="12011538" cy="5424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02315" indent="-20231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Font typeface="Times" pitchFamily="18" charset="0"/>
              <a:buChar char="•"/>
              <a:defRPr sz="1600">
                <a:solidFill>
                  <a:srgbClr val="000000"/>
                </a:solidFill>
                <a:latin typeface="Vodafone Rg" pitchFamily="34" charset="0"/>
                <a:ea typeface="+mn-ea"/>
                <a:cs typeface="+mn-cs"/>
              </a:defRPr>
            </a:lvl1pPr>
            <a:lvl2pPr marL="399870" indent="-19636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500">
                <a:solidFill>
                  <a:srgbClr val="000000"/>
                </a:solidFill>
                <a:latin typeface="Vodafone Rg" pitchFamily="34" charset="0"/>
              </a:defRPr>
            </a:lvl2pPr>
            <a:lvl3pPr marL="602185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300">
                <a:solidFill>
                  <a:srgbClr val="000000"/>
                </a:solidFill>
                <a:latin typeface="Vodafone Rg" pitchFamily="34" charset="0"/>
              </a:defRPr>
            </a:lvl3pPr>
            <a:lvl4pPr marL="804501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4pPr>
            <a:lvl5pPr marL="1006816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5pPr>
            <a:lvl6pPr marL="1349561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6pPr>
            <a:lvl7pPr marL="1692308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7pPr>
            <a:lvl8pPr marL="2035052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8pPr>
            <a:lvl9pPr marL="2377797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9pPr>
          </a:lstStyle>
          <a:p>
            <a:pPr marL="0" indent="0" algn="just">
              <a:spcAft>
                <a:spcPts val="1200"/>
              </a:spcAft>
              <a:buNone/>
            </a:pPr>
            <a:r>
              <a:rPr lang="tr-TR" sz="25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7</a:t>
            </a:r>
            <a:r>
              <a:rPr lang="en-GB" sz="25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.</a:t>
            </a:r>
            <a:r>
              <a:rPr lang="tr-TR" sz="25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1</a:t>
            </a:r>
            <a:r>
              <a:rPr lang="en-GB" sz="25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 </a:t>
            </a:r>
            <a:r>
              <a:rPr lang="en-GB" sz="2500" b="1" dirty="0">
                <a:solidFill>
                  <a:schemeClr val="bg1"/>
                </a:solidFill>
                <a:latin typeface="Tw Cen MT (Body)"/>
                <a:cs typeface="Times New Roman" panose="02020603050405020304" pitchFamily="18" charset="0"/>
              </a:rPr>
              <a:t>GENERAL</a:t>
            </a:r>
            <a:endParaRPr lang="en-GB" sz="2500" b="1" i="1" dirty="0">
              <a:solidFill>
                <a:schemeClr val="bg1"/>
              </a:solidFill>
              <a:latin typeface="Tw Cen MT (Body)"/>
              <a:cs typeface="Times New Roman" panose="02020603050405020304" pitchFamily="18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170383E-2205-3CE0-0C0A-31EE3046ED9C}"/>
              </a:ext>
            </a:extLst>
          </p:cNvPr>
          <p:cNvSpPr txBox="1"/>
          <p:nvPr/>
        </p:nvSpPr>
        <p:spPr>
          <a:xfrm>
            <a:off x="179293" y="651539"/>
            <a:ext cx="1181548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u="sng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</a:t>
            </a:r>
            <a:r>
              <a:rPr lang="en-US" u="sng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pecifications</a:t>
            </a:r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in VHDL, which define additional properties or configurations for design elements, </a:t>
            </a:r>
            <a:r>
              <a:rPr lang="tr-TR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increasing</a:t>
            </a:r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clarity, control, and customization in hardware modeling.</a:t>
            </a:r>
            <a:endParaRPr lang="tr-TR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AD4F8D2-362B-CBF4-089B-691882888FAC}"/>
              </a:ext>
            </a:extLst>
          </p:cNvPr>
          <p:cNvSpPr txBox="1"/>
          <p:nvPr/>
        </p:nvSpPr>
        <p:spPr>
          <a:xfrm>
            <a:off x="179294" y="2735133"/>
            <a:ext cx="4141983" cy="646331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pPr algn="just"/>
            <a:r>
              <a:rPr lang="tr-TR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lang="en-US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ssociate</a:t>
            </a:r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attributes with VHDL objects </a:t>
            </a:r>
            <a:r>
              <a:rPr lang="en-US" u="sng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to define additional properties</a:t>
            </a:r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or </a:t>
            </a:r>
            <a:r>
              <a:rPr lang="en-US" u="sng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behaviors</a:t>
            </a:r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tr-TR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57B0E83-DDBD-25EE-8EF3-973FEBFA2EA5}"/>
              </a:ext>
            </a:extLst>
          </p:cNvPr>
          <p:cNvSpPr txBox="1"/>
          <p:nvPr/>
        </p:nvSpPr>
        <p:spPr>
          <a:xfrm>
            <a:off x="179293" y="3497039"/>
            <a:ext cx="4143600" cy="2124000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attribute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PIN_NO </a:t>
            </a:r>
            <a:r>
              <a:rPr lang="en-US" sz="11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of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CIN: </a:t>
            </a:r>
            <a:r>
              <a:rPr lang="en-US" sz="11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signal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1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is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10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r>
              <a:rPr lang="en-US" sz="11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attribute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PIN_NO </a:t>
            </a:r>
            <a:r>
              <a:rPr lang="en-US" sz="11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of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COUT: </a:t>
            </a:r>
            <a:r>
              <a:rPr lang="en-US" sz="11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signal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1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is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5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r>
              <a:rPr lang="en-US" sz="11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attribute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LOCATION </a:t>
            </a:r>
            <a:r>
              <a:rPr lang="en-US" sz="11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of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ADDER1: </a:t>
            </a:r>
            <a:r>
              <a:rPr lang="en-US" sz="11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label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1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is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10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15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r>
              <a:rPr lang="en-US" sz="11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attribute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LOCATION </a:t>
            </a:r>
            <a:r>
              <a:rPr lang="en-US" sz="11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of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others: </a:t>
            </a:r>
            <a:r>
              <a:rPr lang="en-US" sz="11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label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1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is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25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77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r>
              <a:rPr lang="en-US" sz="11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attribute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CAPACITANCE </a:t>
            </a:r>
            <a:r>
              <a:rPr lang="en-US" sz="11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of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all: </a:t>
            </a:r>
            <a:r>
              <a:rPr lang="en-US" sz="11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signal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1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is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15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pF;</a:t>
            </a:r>
          </a:p>
          <a:p>
            <a:r>
              <a:rPr lang="en-US" sz="11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attribute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IMPLEMENTATION </a:t>
            </a:r>
            <a:r>
              <a:rPr lang="en-US" sz="11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of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G1: </a:t>
            </a:r>
            <a:r>
              <a:rPr lang="en-US" sz="11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group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1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is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100" dirty="0">
                <a:solidFill>
                  <a:schemeClr val="tx1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"74LS152"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r>
              <a:rPr lang="en-US" sz="11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attribute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RISING_DELAY </a:t>
            </a:r>
            <a:r>
              <a:rPr lang="en-US" sz="11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of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C2Q: </a:t>
            </a:r>
            <a:r>
              <a:rPr lang="en-US" sz="11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group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1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is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7.2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ns;</a:t>
            </a:r>
            <a:endParaRPr lang="tr-TR" sz="11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tr-TR" sz="11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tr-TR" sz="11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tr-TR" sz="11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tr-TR" sz="11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tr-TR" sz="11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tr-TR" sz="11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tr-TR" sz="11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tr-TR" sz="11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tr-TR" sz="11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tr-TR" sz="11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525D868-B75F-8D80-40B9-ABEE2ACF1292}"/>
              </a:ext>
            </a:extLst>
          </p:cNvPr>
          <p:cNvSpPr txBox="1"/>
          <p:nvPr/>
        </p:nvSpPr>
        <p:spPr>
          <a:xfrm>
            <a:off x="4580964" y="2735131"/>
            <a:ext cx="4141983" cy="648000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pPr algn="just"/>
            <a:r>
              <a:rPr lang="tr-TR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</a:t>
            </a:r>
            <a:r>
              <a:rPr lang="en-US" sz="16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efine</a:t>
            </a:r>
            <a:r>
              <a:rPr lang="en-US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how components are bound to specific entities or architectures within a design.</a:t>
            </a:r>
            <a:endParaRPr lang="tr-TR" sz="16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5CF30D3-DE25-46A4-7F83-F225E58F7DFA}"/>
              </a:ext>
            </a:extLst>
          </p:cNvPr>
          <p:cNvSpPr txBox="1"/>
          <p:nvPr/>
        </p:nvSpPr>
        <p:spPr>
          <a:xfrm>
            <a:off x="4580964" y="3497040"/>
            <a:ext cx="4141983" cy="2123658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r>
              <a:rPr lang="tr-TR" sz="11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use</a:t>
            </a:r>
            <a:r>
              <a:rPr lang="tr-TR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tr-TR" sz="1100" dirty="0">
                <a:solidFill>
                  <a:schemeClr val="accent3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WORK</a:t>
            </a:r>
            <a:r>
              <a:rPr lang="tr-TR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.GLOBAL_SIGNALS.</a:t>
            </a:r>
            <a:r>
              <a:rPr lang="tr-TR" sz="11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all</a:t>
            </a:r>
            <a:r>
              <a:rPr lang="tr-TR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r>
              <a:rPr lang="tr-TR" sz="11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configuration</a:t>
            </a:r>
            <a:r>
              <a:rPr lang="tr-TR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Different </a:t>
            </a:r>
            <a:r>
              <a:rPr lang="tr-TR" sz="11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of</a:t>
            </a:r>
            <a:r>
              <a:rPr lang="tr-TR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Half_Adder </a:t>
            </a:r>
            <a:r>
              <a:rPr lang="tr-TR" sz="11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is</a:t>
            </a:r>
          </a:p>
          <a:p>
            <a:r>
              <a:rPr lang="tr-TR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tr-TR" sz="11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for</a:t>
            </a:r>
            <a:r>
              <a:rPr lang="tr-TR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Structure</a:t>
            </a:r>
          </a:p>
          <a:p>
            <a:r>
              <a:rPr lang="tr-TR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tr-TR" sz="11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for</a:t>
            </a:r>
            <a:r>
              <a:rPr lang="tr-TR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L1: XOR_GATE</a:t>
            </a:r>
          </a:p>
          <a:p>
            <a:r>
              <a:rPr lang="tr-TR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</a:t>
            </a:r>
            <a:r>
              <a:rPr lang="tr-TR" sz="11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generic</a:t>
            </a:r>
            <a:r>
              <a:rPr lang="tr-TR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tr-TR" sz="11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map</a:t>
            </a:r>
            <a:r>
              <a:rPr lang="tr-TR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tr-TR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2.9</a:t>
            </a:r>
            <a:r>
              <a:rPr lang="tr-TR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ns, </a:t>
            </a:r>
            <a:r>
              <a:rPr lang="tr-TR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3.6</a:t>
            </a:r>
            <a:r>
              <a:rPr lang="tr-TR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ns); </a:t>
            </a:r>
          </a:p>
          <a:p>
            <a:r>
              <a:rPr lang="tr-TR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tr-TR" sz="11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end</a:t>
            </a:r>
            <a:r>
              <a:rPr lang="tr-TR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tr-TR" sz="11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for</a:t>
            </a:r>
            <a:r>
              <a:rPr lang="tr-TR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                         </a:t>
            </a:r>
          </a:p>
          <a:p>
            <a:r>
              <a:rPr lang="tr-TR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tr-TR" sz="11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for</a:t>
            </a:r>
            <a:r>
              <a:rPr lang="tr-TR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L2: AND_GATE</a:t>
            </a:r>
          </a:p>
          <a:p>
            <a:r>
              <a:rPr lang="tr-TR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</a:t>
            </a:r>
            <a:r>
              <a:rPr lang="tr-TR" sz="11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generic</a:t>
            </a:r>
            <a:r>
              <a:rPr lang="tr-TR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tr-TR" sz="11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map</a:t>
            </a:r>
            <a:r>
              <a:rPr lang="tr-TR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tr-TR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2.8</a:t>
            </a:r>
            <a:r>
              <a:rPr lang="tr-TR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ns, </a:t>
            </a:r>
            <a:r>
              <a:rPr lang="tr-TR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3.25</a:t>
            </a:r>
            <a:r>
              <a:rPr lang="tr-TR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ns) </a:t>
            </a:r>
          </a:p>
          <a:p>
            <a:r>
              <a:rPr lang="tr-TR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</a:t>
            </a:r>
            <a:r>
              <a:rPr lang="tr-TR" sz="11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port</a:t>
            </a:r>
            <a:r>
              <a:rPr lang="tr-TR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tr-TR" sz="11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map</a:t>
            </a:r>
            <a:r>
              <a:rPr lang="tr-TR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(I2 =&gt; Tied_High);   </a:t>
            </a:r>
          </a:p>
          <a:p>
            <a:r>
              <a:rPr lang="tr-TR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tr-TR" sz="11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end</a:t>
            </a:r>
            <a:r>
              <a:rPr lang="tr-TR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tr-TR" sz="11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for</a:t>
            </a:r>
            <a:r>
              <a:rPr lang="tr-TR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                        </a:t>
            </a:r>
          </a:p>
          <a:p>
            <a:r>
              <a:rPr lang="tr-TR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tr-TR" sz="11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end</a:t>
            </a:r>
            <a:r>
              <a:rPr lang="tr-TR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tr-TR" sz="11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for</a:t>
            </a:r>
            <a:r>
              <a:rPr lang="tr-TR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r>
              <a:rPr lang="tr-TR" sz="11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end</a:t>
            </a:r>
            <a:r>
              <a:rPr lang="tr-TR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tr-TR" sz="11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configuration</a:t>
            </a:r>
            <a:r>
              <a:rPr lang="tr-TR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Different;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B9A7700-E42F-681A-CAA5-9997DAD65C75}"/>
              </a:ext>
            </a:extLst>
          </p:cNvPr>
          <p:cNvSpPr txBox="1"/>
          <p:nvPr/>
        </p:nvSpPr>
        <p:spPr>
          <a:xfrm>
            <a:off x="8982635" y="2735132"/>
            <a:ext cx="3012142" cy="646331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pPr algn="just"/>
            <a:r>
              <a:rPr lang="en-US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 </a:t>
            </a:r>
            <a:r>
              <a:rPr lang="en-US" sz="1200" u="sng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configuration</a:t>
            </a:r>
            <a:r>
              <a:rPr lang="en-US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in VHDL specifies how components within an architecture are bound to entities and architectures</a:t>
            </a:r>
            <a:r>
              <a:rPr lang="tr-TR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973034A1-8EA5-AF59-93E7-12DE06DF6CF7}"/>
              </a:ext>
            </a:extLst>
          </p:cNvPr>
          <p:cNvSpPr txBox="1"/>
          <p:nvPr/>
        </p:nvSpPr>
        <p:spPr>
          <a:xfrm>
            <a:off x="8982634" y="3497039"/>
            <a:ext cx="3012142" cy="2124000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disconnect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S: T </a:t>
            </a:r>
            <a:r>
              <a:rPr lang="en-US" sz="11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after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10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ns;</a:t>
            </a:r>
          </a:p>
          <a:p>
            <a:r>
              <a:rPr lang="en-US" sz="11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disconnect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1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others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T </a:t>
            </a:r>
            <a:r>
              <a:rPr lang="en-US" sz="11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after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5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100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ms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r>
              <a:rPr lang="en-US" sz="11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disconnect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1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all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T </a:t>
            </a:r>
            <a:r>
              <a:rPr lang="en-US" sz="11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after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273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us;</a:t>
            </a:r>
            <a:endParaRPr lang="tr-TR" sz="11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tr-TR" sz="11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tr-TR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10 ns, 5 ms and 273 us are just arbitrary time expressions.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1ECC9D50-13FA-A96E-CD55-FF528B8F248B}"/>
              </a:ext>
            </a:extLst>
          </p:cNvPr>
          <p:cNvSpPr txBox="1"/>
          <p:nvPr/>
        </p:nvSpPr>
        <p:spPr>
          <a:xfrm>
            <a:off x="3765177" y="5342695"/>
            <a:ext cx="556100" cy="276999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r>
              <a:rPr lang="tr-TR" sz="12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EX-1</a:t>
            </a:r>
            <a:endParaRPr lang="tr-TR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CB5E72B1-CB42-495F-4014-70DB29E92F80}"/>
              </a:ext>
            </a:extLst>
          </p:cNvPr>
          <p:cNvSpPr txBox="1"/>
          <p:nvPr/>
        </p:nvSpPr>
        <p:spPr>
          <a:xfrm>
            <a:off x="11438675" y="5342695"/>
            <a:ext cx="556100" cy="276999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r>
              <a:rPr lang="tr-TR" sz="12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EX-3</a:t>
            </a:r>
            <a:endParaRPr lang="tr-TR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A019E2E1-0AF2-931D-AD91-0FED5E8555BB}"/>
              </a:ext>
            </a:extLst>
          </p:cNvPr>
          <p:cNvSpPr txBox="1"/>
          <p:nvPr/>
        </p:nvSpPr>
        <p:spPr>
          <a:xfrm>
            <a:off x="8166847" y="5343699"/>
            <a:ext cx="556100" cy="276999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r>
              <a:rPr lang="tr-TR" sz="12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EX-2</a:t>
            </a:r>
            <a:endParaRPr lang="tr-TR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A2225962-5C79-AEB4-3A9A-E65AB6A89784}"/>
              </a:ext>
            </a:extLst>
          </p:cNvPr>
          <p:cNvSpPr txBox="1">
            <a:spLocks/>
          </p:cNvSpPr>
          <p:nvPr/>
        </p:nvSpPr>
        <p:spPr bwMode="auto">
          <a:xfrm>
            <a:off x="1093692" y="1731991"/>
            <a:ext cx="2313183" cy="101080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02315" indent="-20231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Font typeface="Times" pitchFamily="18" charset="0"/>
              <a:buChar char="•"/>
              <a:defRPr sz="1600">
                <a:solidFill>
                  <a:srgbClr val="000000"/>
                </a:solidFill>
                <a:latin typeface="Vodafone Rg" pitchFamily="34" charset="0"/>
                <a:ea typeface="+mn-ea"/>
                <a:cs typeface="+mn-cs"/>
              </a:defRPr>
            </a:lvl1pPr>
            <a:lvl2pPr marL="399870" indent="-19636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500">
                <a:solidFill>
                  <a:srgbClr val="000000"/>
                </a:solidFill>
                <a:latin typeface="Vodafone Rg" pitchFamily="34" charset="0"/>
              </a:defRPr>
            </a:lvl2pPr>
            <a:lvl3pPr marL="602185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300">
                <a:solidFill>
                  <a:srgbClr val="000000"/>
                </a:solidFill>
                <a:latin typeface="Vodafone Rg" pitchFamily="34" charset="0"/>
              </a:defRPr>
            </a:lvl3pPr>
            <a:lvl4pPr marL="804501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4pPr>
            <a:lvl5pPr marL="1006816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5pPr>
            <a:lvl6pPr marL="1349561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6pPr>
            <a:lvl7pPr marL="1692308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7pPr>
            <a:lvl8pPr marL="2035052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8pPr>
            <a:lvl9pPr marL="2377797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9pPr>
          </a:lstStyle>
          <a:p>
            <a:pPr marL="0" indent="0" algn="ctr">
              <a:spcAft>
                <a:spcPts val="1200"/>
              </a:spcAft>
              <a:buNone/>
            </a:pPr>
            <a:r>
              <a:rPr lang="tr-TR" sz="25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7</a:t>
            </a:r>
            <a:r>
              <a:rPr lang="en-GB" sz="25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.2</a:t>
            </a:r>
            <a:r>
              <a:rPr lang="tr-TR" sz="25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 </a:t>
            </a:r>
            <a:r>
              <a:rPr lang="tr-TR" sz="2500" b="1" dirty="0">
                <a:solidFill>
                  <a:schemeClr val="bg1"/>
                </a:solidFill>
                <a:latin typeface="Tw Cen MT (Body)"/>
                <a:cs typeface="Times New Roman" panose="02020603050405020304" pitchFamily="18" charset="0"/>
              </a:rPr>
              <a:t>ATTRIBUTE</a:t>
            </a:r>
            <a:r>
              <a:rPr lang="en-GB" sz="2500" b="1" dirty="0">
                <a:solidFill>
                  <a:schemeClr val="bg1"/>
                </a:solidFill>
                <a:latin typeface="Tw Cen MT (Body)"/>
                <a:cs typeface="Times New Roman" panose="02020603050405020304" pitchFamily="18" charset="0"/>
              </a:rPr>
              <a:t> </a:t>
            </a:r>
            <a:endParaRPr lang="tr-TR" sz="2500" b="1" dirty="0">
              <a:solidFill>
                <a:schemeClr val="bg1"/>
              </a:solidFill>
              <a:latin typeface="Tw Cen MT (Body)"/>
              <a:cs typeface="Times New Roman" panose="02020603050405020304" pitchFamily="18" charset="0"/>
            </a:endParaRPr>
          </a:p>
          <a:p>
            <a:pPr marL="0" indent="0" algn="ctr">
              <a:spcAft>
                <a:spcPts val="1200"/>
              </a:spcAft>
              <a:buNone/>
            </a:pPr>
            <a:r>
              <a:rPr lang="tr-TR" sz="2500" b="1" dirty="0">
                <a:solidFill>
                  <a:schemeClr val="bg1"/>
                </a:solidFill>
                <a:latin typeface="Tw Cen MT (Body)"/>
                <a:cs typeface="Times New Roman" panose="02020603050405020304" pitchFamily="18" charset="0"/>
              </a:rPr>
              <a:t>SPECIFICATION</a:t>
            </a:r>
            <a:endParaRPr lang="en-GB" sz="2500" b="1" i="1" dirty="0">
              <a:solidFill>
                <a:schemeClr val="bg1"/>
              </a:solidFill>
              <a:latin typeface="Tw Cen MT (Body)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71B86B-4855-AF09-D1BB-21E61477A96A}"/>
              </a:ext>
            </a:extLst>
          </p:cNvPr>
          <p:cNvSpPr txBox="1">
            <a:spLocks/>
          </p:cNvSpPr>
          <p:nvPr/>
        </p:nvSpPr>
        <p:spPr bwMode="auto">
          <a:xfrm>
            <a:off x="5126483" y="1731991"/>
            <a:ext cx="2993924" cy="101080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02315" indent="-20231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Font typeface="Times" pitchFamily="18" charset="0"/>
              <a:buChar char="•"/>
              <a:defRPr sz="1600">
                <a:solidFill>
                  <a:srgbClr val="000000"/>
                </a:solidFill>
                <a:latin typeface="Vodafone Rg" pitchFamily="34" charset="0"/>
                <a:ea typeface="+mn-ea"/>
                <a:cs typeface="+mn-cs"/>
              </a:defRPr>
            </a:lvl1pPr>
            <a:lvl2pPr marL="399870" indent="-19636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500">
                <a:solidFill>
                  <a:srgbClr val="000000"/>
                </a:solidFill>
                <a:latin typeface="Vodafone Rg" pitchFamily="34" charset="0"/>
              </a:defRPr>
            </a:lvl2pPr>
            <a:lvl3pPr marL="602185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300">
                <a:solidFill>
                  <a:srgbClr val="000000"/>
                </a:solidFill>
                <a:latin typeface="Vodafone Rg" pitchFamily="34" charset="0"/>
              </a:defRPr>
            </a:lvl3pPr>
            <a:lvl4pPr marL="804501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4pPr>
            <a:lvl5pPr marL="1006816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5pPr>
            <a:lvl6pPr marL="1349561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6pPr>
            <a:lvl7pPr marL="1692308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7pPr>
            <a:lvl8pPr marL="2035052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8pPr>
            <a:lvl9pPr marL="2377797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9pPr>
          </a:lstStyle>
          <a:p>
            <a:pPr marL="0" indent="0" algn="ctr">
              <a:spcAft>
                <a:spcPts val="1200"/>
              </a:spcAft>
              <a:buNone/>
            </a:pPr>
            <a:r>
              <a:rPr lang="tr-TR" sz="25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7</a:t>
            </a:r>
            <a:r>
              <a:rPr lang="en-GB" sz="25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.</a:t>
            </a:r>
            <a:r>
              <a:rPr lang="tr-TR" sz="25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3 </a:t>
            </a:r>
            <a:r>
              <a:rPr lang="tr-TR" sz="2500" b="1" dirty="0">
                <a:solidFill>
                  <a:schemeClr val="bg1"/>
                </a:solidFill>
                <a:latin typeface="Tw Cen MT (Body)"/>
                <a:cs typeface="Times New Roman" panose="02020603050405020304" pitchFamily="18" charset="0"/>
              </a:rPr>
              <a:t>CONFIGURATION</a:t>
            </a:r>
          </a:p>
          <a:p>
            <a:pPr marL="0" indent="0" algn="ctr">
              <a:spcAft>
                <a:spcPts val="1200"/>
              </a:spcAft>
              <a:buNone/>
            </a:pPr>
            <a:r>
              <a:rPr lang="tr-TR" sz="2500" b="1" dirty="0">
                <a:solidFill>
                  <a:schemeClr val="bg1"/>
                </a:solidFill>
                <a:latin typeface="Tw Cen MT (Body)"/>
                <a:cs typeface="Times New Roman" panose="02020603050405020304" pitchFamily="18" charset="0"/>
              </a:rPr>
              <a:t>SPECIFICATION</a:t>
            </a:r>
            <a:endParaRPr lang="en-GB" sz="2500" b="1" i="1" dirty="0">
              <a:solidFill>
                <a:schemeClr val="bg1"/>
              </a:solidFill>
              <a:latin typeface="Tw Cen MT (Body)"/>
              <a:cs typeface="Times New Roman" panose="02020603050405020304" pitchFamily="18" charset="0"/>
            </a:endParaRP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C93B5E31-AE2B-D365-43A6-3044A06AA2EE}"/>
              </a:ext>
            </a:extLst>
          </p:cNvPr>
          <p:cNvSpPr txBox="1">
            <a:spLocks/>
          </p:cNvSpPr>
          <p:nvPr/>
        </p:nvSpPr>
        <p:spPr bwMode="auto">
          <a:xfrm>
            <a:off x="9034809" y="1731991"/>
            <a:ext cx="2907792" cy="10539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02315" indent="-20231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Font typeface="Times" pitchFamily="18" charset="0"/>
              <a:buChar char="•"/>
              <a:defRPr sz="1600">
                <a:solidFill>
                  <a:srgbClr val="000000"/>
                </a:solidFill>
                <a:latin typeface="Vodafone Rg" pitchFamily="34" charset="0"/>
                <a:ea typeface="+mn-ea"/>
                <a:cs typeface="+mn-cs"/>
              </a:defRPr>
            </a:lvl1pPr>
            <a:lvl2pPr marL="399870" indent="-19636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500">
                <a:solidFill>
                  <a:srgbClr val="000000"/>
                </a:solidFill>
                <a:latin typeface="Vodafone Rg" pitchFamily="34" charset="0"/>
              </a:defRPr>
            </a:lvl2pPr>
            <a:lvl3pPr marL="602185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300">
                <a:solidFill>
                  <a:srgbClr val="000000"/>
                </a:solidFill>
                <a:latin typeface="Vodafone Rg" pitchFamily="34" charset="0"/>
              </a:defRPr>
            </a:lvl3pPr>
            <a:lvl4pPr marL="804501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4pPr>
            <a:lvl5pPr marL="1006816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5pPr>
            <a:lvl6pPr marL="1349561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6pPr>
            <a:lvl7pPr marL="1692308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7pPr>
            <a:lvl8pPr marL="2035052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8pPr>
            <a:lvl9pPr marL="2377797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9pPr>
          </a:lstStyle>
          <a:p>
            <a:pPr marL="0" indent="0" algn="ctr">
              <a:spcAft>
                <a:spcPts val="1200"/>
              </a:spcAft>
              <a:buNone/>
            </a:pPr>
            <a:r>
              <a:rPr lang="tr-TR" sz="25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7</a:t>
            </a:r>
            <a:r>
              <a:rPr lang="en-GB" sz="25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.</a:t>
            </a:r>
            <a:r>
              <a:rPr lang="tr-TR" sz="25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4</a:t>
            </a:r>
            <a:r>
              <a:rPr lang="en-GB" sz="25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 </a:t>
            </a:r>
            <a:r>
              <a:rPr lang="tr-TR" sz="2500" b="1" dirty="0">
                <a:solidFill>
                  <a:schemeClr val="bg1"/>
                </a:solidFill>
                <a:latin typeface="Tw Cen MT (Body)"/>
                <a:ea typeface="+mj-ea"/>
                <a:cs typeface="Times New Roman" panose="02020603050405020304" pitchFamily="18" charset="0"/>
              </a:rPr>
              <a:t>DISCONNECTION </a:t>
            </a:r>
          </a:p>
          <a:p>
            <a:pPr marL="0" indent="0" algn="ctr">
              <a:spcAft>
                <a:spcPts val="1200"/>
              </a:spcAft>
              <a:buNone/>
            </a:pPr>
            <a:r>
              <a:rPr lang="tr-TR" sz="2500" b="1" dirty="0">
                <a:solidFill>
                  <a:schemeClr val="bg1"/>
                </a:solidFill>
                <a:latin typeface="Tw Cen MT (Body)"/>
                <a:ea typeface="+mj-ea"/>
                <a:cs typeface="Times New Roman" panose="02020603050405020304" pitchFamily="18" charset="0"/>
              </a:rPr>
              <a:t>SPECIFICATION</a:t>
            </a:r>
            <a:endParaRPr lang="en-GB" sz="2500" b="1" i="1" dirty="0">
              <a:solidFill>
                <a:schemeClr val="bg1"/>
              </a:solidFill>
              <a:latin typeface="Tw Cen MT (Body)"/>
              <a:cs typeface="Times New Roman" panose="02020603050405020304" pitchFamily="18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73633E1-D00B-7E83-B115-56526C56ABCE}"/>
              </a:ext>
            </a:extLst>
          </p:cNvPr>
          <p:cNvSpPr txBox="1"/>
          <p:nvPr/>
        </p:nvSpPr>
        <p:spPr>
          <a:xfrm>
            <a:off x="863700" y="5929462"/>
            <a:ext cx="50863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sz="1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All of the examples are taken from "</a:t>
            </a:r>
            <a:r>
              <a:rPr lang="tr-TR" sz="1400" i="1" u="sng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IEEE1076-2019"</a:t>
            </a:r>
            <a:r>
              <a:rPr lang="tr-TR" sz="1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document.</a:t>
            </a:r>
          </a:p>
        </p:txBody>
      </p:sp>
    </p:spTree>
    <p:extLst>
      <p:ext uri="{BB962C8B-B14F-4D97-AF65-F5344CB8AC3E}">
        <p14:creationId xmlns:p14="http://schemas.microsoft.com/office/powerpoint/2010/main" val="272348080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70000"/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1FC816E-2F46-97BD-72F5-9B3282C1A16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0B4B4567-EB9B-21D0-AB68-292AC39E9711}"/>
              </a:ext>
            </a:extLst>
          </p:cNvPr>
          <p:cNvSpPr txBox="1">
            <a:spLocks/>
          </p:cNvSpPr>
          <p:nvPr/>
        </p:nvSpPr>
        <p:spPr>
          <a:xfrm>
            <a:off x="5907110" y="0"/>
            <a:ext cx="6284889" cy="45803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tr-TR" sz="2800" b="1" dirty="0">
                <a:solidFill>
                  <a:srgbClr val="FF0000"/>
                </a:solidFill>
              </a:rPr>
              <a:t>8</a:t>
            </a:r>
            <a:r>
              <a:rPr lang="en-US" sz="2800" b="1" dirty="0">
                <a:solidFill>
                  <a:srgbClr val="FF0000"/>
                </a:solidFill>
              </a:rPr>
              <a:t>. </a:t>
            </a:r>
            <a:r>
              <a:rPr lang="tr-TR" sz="2800" b="1" dirty="0">
                <a:solidFill>
                  <a:srgbClr val="FF0000"/>
                </a:solidFill>
              </a:rPr>
              <a:t>NAMES</a:t>
            </a:r>
            <a:endParaRPr lang="en-US" sz="2800" b="1" dirty="0">
              <a:solidFill>
                <a:srgbClr val="FF0000"/>
              </a:solidFill>
            </a:endParaRP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3E93FC11-0523-DD8D-A7D9-E613295F7E6F}"/>
              </a:ext>
            </a:extLst>
          </p:cNvPr>
          <p:cNvSpPr txBox="1">
            <a:spLocks/>
          </p:cNvSpPr>
          <p:nvPr/>
        </p:nvSpPr>
        <p:spPr>
          <a:xfrm>
            <a:off x="5907111" y="479201"/>
            <a:ext cx="6284890" cy="409703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0000"/>
              </a:lnSpc>
              <a:buFont typeface="Arial" panose="020B0604020202020204" pitchFamily="34" charset="0"/>
              <a:buNone/>
            </a:pPr>
            <a:r>
              <a:rPr lang="en-US" b="1" dirty="0">
                <a:solidFill>
                  <a:srgbClr val="FF0000"/>
                </a:solidFill>
              </a:rPr>
              <a:t> </a:t>
            </a:r>
            <a:r>
              <a:rPr lang="tr-TR" b="1" dirty="0">
                <a:solidFill>
                  <a:srgbClr val="FF0000"/>
                </a:solidFill>
              </a:rPr>
              <a:t>  8.1 </a:t>
            </a:r>
            <a:r>
              <a:rPr lang="en-US" b="1" dirty="0">
                <a:solidFill>
                  <a:schemeClr val="bg1"/>
                </a:solidFill>
              </a:rPr>
              <a:t>General</a:t>
            </a:r>
          </a:p>
          <a:p>
            <a:pPr marL="0" indent="0">
              <a:lnSpc>
                <a:spcPct val="110000"/>
              </a:lnSpc>
              <a:buFont typeface="Arial" panose="020B0604020202020204" pitchFamily="34" charset="0"/>
              <a:buNone/>
            </a:pPr>
            <a:r>
              <a:rPr lang="en-US" b="1" dirty="0">
                <a:solidFill>
                  <a:srgbClr val="FF0000"/>
                </a:solidFill>
              </a:rPr>
              <a:t> </a:t>
            </a:r>
            <a:r>
              <a:rPr lang="tr-TR" b="1" dirty="0">
                <a:solidFill>
                  <a:srgbClr val="FF0000"/>
                </a:solidFill>
              </a:rPr>
              <a:t>  8</a:t>
            </a:r>
            <a:r>
              <a:rPr lang="en-US" b="1" dirty="0">
                <a:solidFill>
                  <a:srgbClr val="FF0000"/>
                </a:solidFill>
              </a:rPr>
              <a:t>.2 </a:t>
            </a:r>
            <a:r>
              <a:rPr lang="en-US" b="1" dirty="0">
                <a:solidFill>
                  <a:schemeClr val="bg1"/>
                </a:solidFill>
              </a:rPr>
              <a:t>S</a:t>
            </a:r>
            <a:r>
              <a:rPr lang="tr-TR" b="1" dirty="0">
                <a:solidFill>
                  <a:schemeClr val="bg1"/>
                </a:solidFill>
              </a:rPr>
              <a:t>imple Names</a:t>
            </a:r>
            <a:endParaRPr lang="en-US" b="1" dirty="0">
              <a:solidFill>
                <a:schemeClr val="bg1"/>
              </a:solidFill>
            </a:endParaRPr>
          </a:p>
          <a:p>
            <a:pPr marL="0" indent="0">
              <a:lnSpc>
                <a:spcPct val="110000"/>
              </a:lnSpc>
              <a:buFont typeface="Arial" panose="020B0604020202020204" pitchFamily="34" charset="0"/>
              <a:buNone/>
            </a:pPr>
            <a:r>
              <a:rPr lang="en-US" b="1" dirty="0">
                <a:solidFill>
                  <a:srgbClr val="FF0000"/>
                </a:solidFill>
              </a:rPr>
              <a:t> </a:t>
            </a:r>
            <a:r>
              <a:rPr lang="tr-TR" b="1" dirty="0">
                <a:solidFill>
                  <a:srgbClr val="FF0000"/>
                </a:solidFill>
              </a:rPr>
              <a:t>  8</a:t>
            </a:r>
            <a:r>
              <a:rPr lang="en-US" b="1" dirty="0">
                <a:solidFill>
                  <a:srgbClr val="FF0000"/>
                </a:solidFill>
              </a:rPr>
              <a:t>.3 </a:t>
            </a:r>
            <a:r>
              <a:rPr lang="tr-TR" b="1" dirty="0">
                <a:solidFill>
                  <a:schemeClr val="bg1"/>
                </a:solidFill>
              </a:rPr>
              <a:t>Selected</a:t>
            </a:r>
            <a:r>
              <a:rPr lang="en-US" b="1" dirty="0">
                <a:solidFill>
                  <a:schemeClr val="bg1"/>
                </a:solidFill>
              </a:rPr>
              <a:t> </a:t>
            </a:r>
            <a:r>
              <a:rPr lang="tr-TR" b="1" dirty="0">
                <a:solidFill>
                  <a:schemeClr val="bg1"/>
                </a:solidFill>
              </a:rPr>
              <a:t>Names</a:t>
            </a:r>
            <a:endParaRPr lang="en-US" b="1" dirty="0">
              <a:solidFill>
                <a:schemeClr val="bg1"/>
              </a:solidFill>
            </a:endParaRPr>
          </a:p>
          <a:p>
            <a:pPr marL="0" indent="0">
              <a:lnSpc>
                <a:spcPct val="110000"/>
              </a:lnSpc>
              <a:buNone/>
            </a:pPr>
            <a:r>
              <a:rPr lang="tr-TR" b="1" dirty="0">
                <a:solidFill>
                  <a:srgbClr val="FF0000"/>
                </a:solidFill>
              </a:rPr>
              <a:t> </a:t>
            </a:r>
            <a:r>
              <a:rPr lang="en-GB" b="1" dirty="0">
                <a:solidFill>
                  <a:srgbClr val="FF0000"/>
                </a:solidFill>
              </a:rPr>
              <a:t>  </a:t>
            </a:r>
            <a:r>
              <a:rPr lang="tr-TR" b="1" dirty="0">
                <a:solidFill>
                  <a:srgbClr val="FF0000"/>
                </a:solidFill>
              </a:rPr>
              <a:t>8</a:t>
            </a:r>
            <a:r>
              <a:rPr lang="en-US" b="1" dirty="0">
                <a:solidFill>
                  <a:srgbClr val="FF0000"/>
                </a:solidFill>
              </a:rPr>
              <a:t>.4 </a:t>
            </a:r>
            <a:r>
              <a:rPr lang="tr-TR" b="1" dirty="0">
                <a:solidFill>
                  <a:schemeClr val="bg1"/>
                </a:solidFill>
              </a:rPr>
              <a:t>Indexed Names</a:t>
            </a:r>
          </a:p>
          <a:p>
            <a:pPr marL="0" indent="0">
              <a:lnSpc>
                <a:spcPct val="110000"/>
              </a:lnSpc>
              <a:buFont typeface="Arial" panose="020B0604020202020204" pitchFamily="34" charset="0"/>
              <a:buNone/>
            </a:pPr>
            <a:r>
              <a:rPr lang="en-GB" b="1" dirty="0">
                <a:solidFill>
                  <a:srgbClr val="FF0000"/>
                </a:solidFill>
              </a:rPr>
              <a:t>   </a:t>
            </a:r>
            <a:r>
              <a:rPr lang="tr-TR" b="1" dirty="0">
                <a:solidFill>
                  <a:srgbClr val="FF0000"/>
                </a:solidFill>
              </a:rPr>
              <a:t>8</a:t>
            </a:r>
            <a:r>
              <a:rPr lang="en-US" b="1" dirty="0">
                <a:solidFill>
                  <a:srgbClr val="FF0000"/>
                </a:solidFill>
              </a:rPr>
              <a:t>.5 </a:t>
            </a:r>
            <a:r>
              <a:rPr lang="en-US" b="1" dirty="0">
                <a:solidFill>
                  <a:schemeClr val="bg1"/>
                </a:solidFill>
              </a:rPr>
              <a:t>S</a:t>
            </a:r>
            <a:r>
              <a:rPr lang="tr-TR" b="1" dirty="0">
                <a:solidFill>
                  <a:schemeClr val="bg1"/>
                </a:solidFill>
              </a:rPr>
              <a:t>lice Names</a:t>
            </a:r>
            <a:r>
              <a:rPr lang="en-GB" b="1" dirty="0">
                <a:solidFill>
                  <a:srgbClr val="FF0000"/>
                </a:solidFill>
              </a:rPr>
              <a:t> </a:t>
            </a:r>
          </a:p>
          <a:p>
            <a:pPr marL="0" indent="0">
              <a:lnSpc>
                <a:spcPct val="110000"/>
              </a:lnSpc>
              <a:buFont typeface="Arial" panose="020B0604020202020204" pitchFamily="34" charset="0"/>
              <a:buNone/>
            </a:pPr>
            <a:r>
              <a:rPr lang="en-GB" b="1" dirty="0">
                <a:solidFill>
                  <a:srgbClr val="FF0000"/>
                </a:solidFill>
              </a:rPr>
              <a:t>   </a:t>
            </a:r>
            <a:r>
              <a:rPr lang="tr-TR" b="1" dirty="0">
                <a:solidFill>
                  <a:srgbClr val="FF0000"/>
                </a:solidFill>
              </a:rPr>
              <a:t>8</a:t>
            </a:r>
            <a:r>
              <a:rPr lang="en-US" b="1" dirty="0">
                <a:solidFill>
                  <a:srgbClr val="FF0000"/>
                </a:solidFill>
              </a:rPr>
              <a:t>.6 </a:t>
            </a:r>
            <a:r>
              <a:rPr lang="tr-TR" b="1" dirty="0">
                <a:solidFill>
                  <a:schemeClr val="bg1"/>
                </a:solidFill>
              </a:rPr>
              <a:t>Attribute Names</a:t>
            </a:r>
            <a:endParaRPr lang="en-US" b="1" dirty="0">
              <a:solidFill>
                <a:schemeClr val="bg1"/>
              </a:solidFill>
            </a:endParaRPr>
          </a:p>
          <a:p>
            <a:pPr marL="0" indent="0">
              <a:lnSpc>
                <a:spcPct val="110000"/>
              </a:lnSpc>
              <a:buFont typeface="Arial" panose="020B0604020202020204" pitchFamily="34" charset="0"/>
              <a:buNone/>
            </a:pPr>
            <a:r>
              <a:rPr lang="tr-TR" b="1" dirty="0">
                <a:solidFill>
                  <a:srgbClr val="FF0000"/>
                </a:solidFill>
              </a:rPr>
              <a:t>   8.</a:t>
            </a:r>
            <a:r>
              <a:rPr lang="en-GB" b="1" dirty="0">
                <a:solidFill>
                  <a:srgbClr val="FF0000"/>
                </a:solidFill>
              </a:rPr>
              <a:t>7</a:t>
            </a:r>
            <a:r>
              <a:rPr lang="tr-TR" b="1" dirty="0">
                <a:solidFill>
                  <a:srgbClr val="FF0000"/>
                </a:solidFill>
              </a:rPr>
              <a:t> </a:t>
            </a:r>
            <a:r>
              <a:rPr lang="tr-TR" b="1" dirty="0">
                <a:solidFill>
                  <a:schemeClr val="bg1"/>
                </a:solidFill>
              </a:rPr>
              <a:t>External Names</a:t>
            </a:r>
            <a:endParaRPr lang="en-US" b="1" dirty="0">
              <a:solidFill>
                <a:schemeClr val="bg1"/>
              </a:solidFill>
            </a:endParaRPr>
          </a:p>
        </p:txBody>
      </p:sp>
      <p:pic>
        <p:nvPicPr>
          <p:cNvPr id="7" name="Picture 6" descr="close up of circuit board">
            <a:extLst>
              <a:ext uri="{FF2B5EF4-FFF2-40B4-BE49-F238E27FC236}">
                <a16:creationId xmlns:a16="http://schemas.microsoft.com/office/drawing/2014/main" id="{A2D34980-80CE-7302-2D12-2E83FB1FEBB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30000"/>
          </a:blip>
          <a:srcRect l="17220" r="9210" b="-1"/>
          <a:stretch/>
        </p:blipFill>
        <p:spPr>
          <a:xfrm>
            <a:off x="-10357" y="10"/>
            <a:ext cx="5917468" cy="6857990"/>
          </a:xfrm>
          <a:prstGeom prst="rect">
            <a:avLst/>
          </a:prstGeom>
        </p:spPr>
      </p:pic>
      <p:sp>
        <p:nvSpPr>
          <p:cNvPr id="10" name="Subtitle 2">
            <a:extLst>
              <a:ext uri="{FF2B5EF4-FFF2-40B4-BE49-F238E27FC236}">
                <a16:creationId xmlns:a16="http://schemas.microsoft.com/office/drawing/2014/main" id="{DE57E8D1-FA94-3B97-BE17-DE37ED112667}"/>
              </a:ext>
            </a:extLst>
          </p:cNvPr>
          <p:cNvSpPr txBox="1">
            <a:spLocks/>
          </p:cNvSpPr>
          <p:nvPr/>
        </p:nvSpPr>
        <p:spPr>
          <a:xfrm>
            <a:off x="-10358" y="152676"/>
            <a:ext cx="5982231" cy="132912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6000" b="1" dirty="0">
                <a:solidFill>
                  <a:srgbClr val="FF0000"/>
                </a:solidFill>
              </a:rPr>
              <a:t>Chapter </a:t>
            </a:r>
            <a:r>
              <a:rPr lang="tr-TR" sz="6000" b="1" dirty="0">
                <a:solidFill>
                  <a:srgbClr val="FF0000"/>
                </a:solidFill>
              </a:rPr>
              <a:t>8</a:t>
            </a:r>
            <a:endParaRPr lang="en-US" sz="6000" b="1" dirty="0">
              <a:solidFill>
                <a:srgbClr val="FF0000"/>
              </a:solidFill>
            </a:endParaRPr>
          </a:p>
          <a:p>
            <a:pPr marL="0" indent="0" algn="ctr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6000" b="1" dirty="0">
                <a:solidFill>
                  <a:srgbClr val="FF0000"/>
                </a:solidFill>
              </a:rPr>
              <a:t>Presenter:</a:t>
            </a:r>
          </a:p>
          <a:p>
            <a:pPr marL="0" indent="0" algn="ctr">
              <a:lnSpc>
                <a:spcPct val="100000"/>
              </a:lnSpc>
              <a:spcBef>
                <a:spcPts val="0"/>
              </a:spcBef>
              <a:buNone/>
            </a:pPr>
            <a:r>
              <a:rPr lang="tr-TR" sz="6000" b="1" dirty="0">
                <a:solidFill>
                  <a:schemeClr val="bg1"/>
                </a:solidFill>
              </a:rPr>
              <a:t>Orhan Çalışkan</a:t>
            </a:r>
            <a:endParaRPr lang="en-US" sz="6000" b="1" i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1422630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70000"/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EB0A505-1A7C-9E35-5EFC-AD55E9BD0D5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330AB6B9-12DB-8FD9-B663-5858A99CED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3877" y="698604"/>
            <a:ext cx="10540480" cy="3626454"/>
          </a:xfrm>
        </p:spPr>
        <p:txBody>
          <a:bodyPr>
            <a:noAutofit/>
          </a:bodyPr>
          <a:lstStyle/>
          <a:p>
            <a:pPr>
              <a:lnSpc>
                <a:spcPct val="110000"/>
              </a:lnSpc>
            </a:pPr>
            <a:r>
              <a:rPr lang="tr-TR" altLang="tr-TR" sz="2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Names</a:t>
            </a:r>
            <a:r>
              <a:rPr lang="tr-TR" altLang="tr-TR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can include :</a:t>
            </a:r>
          </a:p>
          <a:p>
            <a:pPr lvl="1">
              <a:lnSpc>
                <a:spcPct val="110000"/>
              </a:lnSpc>
            </a:pPr>
            <a:r>
              <a:rPr lang="tr-TR" altLang="tr-TR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Simple</a:t>
            </a:r>
            <a:r>
              <a:rPr lang="tr-TR" altLang="tr-TR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altLang="tr-TR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Name</a:t>
            </a:r>
            <a:r>
              <a:rPr lang="tr-TR" altLang="tr-TR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(represents a single entity)</a:t>
            </a:r>
          </a:p>
          <a:p>
            <a:pPr lvl="1">
              <a:lnSpc>
                <a:spcPct val="110000"/>
              </a:lnSpc>
            </a:pPr>
            <a:r>
              <a:rPr kumimoji="0" lang="tr-TR" altLang="tr-TR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Operat</a:t>
            </a:r>
            <a:r>
              <a:rPr lang="tr-TR" altLang="tr-TR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or Symbol </a:t>
            </a:r>
            <a:r>
              <a:rPr lang="tr-TR" altLang="tr-TR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tr-TR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represent operators</a:t>
            </a:r>
            <a:r>
              <a:rPr lang="tr-TR" altLang="tr-TR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  <a:p>
            <a:pPr lvl="1">
              <a:lnSpc>
                <a:spcPct val="110000"/>
              </a:lnSpc>
            </a:pPr>
            <a:r>
              <a:rPr kumimoji="0" lang="tr-TR" altLang="tr-TR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Character Literal </a:t>
            </a:r>
            <a:r>
              <a:rPr kumimoji="0" lang="tr-TR" altLang="tr-TR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tr-TR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represent a single character) (not in VHDL2002)</a:t>
            </a:r>
            <a:endParaRPr kumimoji="0" lang="tr-TR" altLang="tr-TR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>
              <a:lnSpc>
                <a:spcPct val="110000"/>
              </a:lnSpc>
            </a:pPr>
            <a:r>
              <a:rPr lang="tr-TR" altLang="tr-TR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Selected Name </a:t>
            </a:r>
            <a:r>
              <a:rPr lang="tr-TR" altLang="tr-TR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provide access to an element from a package or record</a:t>
            </a:r>
            <a:r>
              <a:rPr lang="tr-TR" altLang="tr-TR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  <a:p>
            <a:pPr lvl="1">
              <a:lnSpc>
                <a:spcPct val="110000"/>
              </a:lnSpc>
            </a:pPr>
            <a:r>
              <a:rPr kumimoji="0" lang="tr-TR" altLang="tr-TR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In</a:t>
            </a:r>
            <a:r>
              <a:rPr lang="tr-TR" altLang="tr-TR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dexed Name </a:t>
            </a:r>
            <a:r>
              <a:rPr lang="tr-TR" altLang="tr-TR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access to a specific element of an array or vector</a:t>
            </a:r>
            <a:r>
              <a:rPr lang="tr-TR" altLang="tr-TR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endParaRPr lang="tr-TR" altLang="tr-TR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>
              <a:lnSpc>
                <a:spcPct val="110000"/>
              </a:lnSpc>
            </a:pPr>
            <a:r>
              <a:rPr kumimoji="0" lang="tr-TR" altLang="tr-TR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Slice N</a:t>
            </a:r>
            <a:r>
              <a:rPr lang="tr-TR" altLang="tr-TR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ame </a:t>
            </a:r>
            <a:r>
              <a:rPr lang="tr-TR" altLang="tr-TR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represent a specific range of an array or vector</a:t>
            </a:r>
            <a:r>
              <a:rPr lang="tr-TR" altLang="tr-TR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  <a:p>
            <a:pPr lvl="1">
              <a:lnSpc>
                <a:spcPct val="110000"/>
              </a:lnSpc>
            </a:pPr>
            <a:r>
              <a:rPr kumimoji="0" lang="tr-TR" altLang="tr-TR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Attribute Name </a:t>
            </a:r>
            <a:r>
              <a:rPr kumimoji="0" lang="tr-TR" altLang="tr-TR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tr-TR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represent an Attribute)</a:t>
            </a:r>
            <a:endParaRPr kumimoji="0" lang="tr-TR" altLang="tr-TR" b="1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>
              <a:lnSpc>
                <a:spcPct val="110000"/>
              </a:lnSpc>
            </a:pPr>
            <a:r>
              <a:rPr lang="tr-TR" altLang="tr-TR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External Name </a:t>
            </a:r>
            <a:r>
              <a:rPr lang="tr-TR" altLang="tr-TR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tr-TR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represent an external entity</a:t>
            </a:r>
            <a:r>
              <a:rPr lang="tr-TR" altLang="tr-TR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 (not in VHDL2002)</a:t>
            </a:r>
            <a:endParaRPr lang="en-GB" b="1" dirty="0">
              <a:solidFill>
                <a:schemeClr val="bg1"/>
              </a:solidFill>
            </a:endParaRPr>
          </a:p>
          <a:p>
            <a:pPr lvl="1">
              <a:lnSpc>
                <a:spcPct val="110000"/>
              </a:lnSpc>
            </a:pPr>
            <a:endParaRPr lang="en-US" sz="2800" b="1" dirty="0">
              <a:solidFill>
                <a:schemeClr val="bg1"/>
              </a:solidFill>
            </a:endParaRP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6AE8D4CD-8062-1DE8-8F41-5F7DE5827EF7}"/>
              </a:ext>
            </a:extLst>
          </p:cNvPr>
          <p:cNvSpPr txBox="1">
            <a:spLocks/>
          </p:cNvSpPr>
          <p:nvPr/>
        </p:nvSpPr>
        <p:spPr bwMode="auto">
          <a:xfrm>
            <a:off x="0" y="0"/>
            <a:ext cx="12190832" cy="5424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02315" indent="-20231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Font typeface="Times" pitchFamily="18" charset="0"/>
              <a:buChar char="•"/>
              <a:defRPr sz="1600">
                <a:solidFill>
                  <a:srgbClr val="000000"/>
                </a:solidFill>
                <a:latin typeface="Vodafone Rg" pitchFamily="34" charset="0"/>
                <a:ea typeface="+mn-ea"/>
                <a:cs typeface="+mn-cs"/>
              </a:defRPr>
            </a:lvl1pPr>
            <a:lvl2pPr marL="399870" indent="-19636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500">
                <a:solidFill>
                  <a:srgbClr val="000000"/>
                </a:solidFill>
                <a:latin typeface="Vodafone Rg" pitchFamily="34" charset="0"/>
              </a:defRPr>
            </a:lvl2pPr>
            <a:lvl3pPr marL="602185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300">
                <a:solidFill>
                  <a:srgbClr val="000000"/>
                </a:solidFill>
                <a:latin typeface="Vodafone Rg" pitchFamily="34" charset="0"/>
              </a:defRPr>
            </a:lvl3pPr>
            <a:lvl4pPr marL="804501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4pPr>
            <a:lvl5pPr marL="1006816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5pPr>
            <a:lvl6pPr marL="1349561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6pPr>
            <a:lvl7pPr marL="1692308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7pPr>
            <a:lvl8pPr marL="2035052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8pPr>
            <a:lvl9pPr marL="2377797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			</a:t>
            </a:r>
            <a:r>
              <a:rPr lang="tr-TR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8</a:t>
            </a: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.</a:t>
            </a:r>
            <a:r>
              <a:rPr lang="tr-TR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1</a:t>
            </a: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 </a:t>
            </a:r>
            <a:r>
              <a:rPr lang="en-GB" sz="4000" b="1" dirty="0">
                <a:solidFill>
                  <a:schemeClr val="bg1"/>
                </a:solidFill>
                <a:latin typeface="Tw Cen MT (Body)"/>
                <a:cs typeface="Times New Roman" panose="02020603050405020304" pitchFamily="18" charset="0"/>
              </a:rPr>
              <a:t>GENERAL</a:t>
            </a:r>
            <a:endParaRPr lang="en-GB" sz="4000" b="1" i="1" dirty="0">
              <a:solidFill>
                <a:schemeClr val="bg1"/>
              </a:solidFill>
              <a:latin typeface="Tw Cen MT (Body)"/>
              <a:cs typeface="Times New Roman" panose="02020603050405020304" pitchFamily="18" charset="0"/>
            </a:endParaRPr>
          </a:p>
        </p:txBody>
      </p:sp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5D6DF5DC-7C28-E0B6-FAEE-69222D7950F0}"/>
              </a:ext>
            </a:extLst>
          </p:cNvPr>
          <p:cNvSpPr txBox="1">
            <a:spLocks/>
          </p:cNvSpPr>
          <p:nvPr/>
        </p:nvSpPr>
        <p:spPr>
          <a:xfrm>
            <a:off x="6095416" y="698604"/>
            <a:ext cx="4976260" cy="609130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lvl="1" indent="0">
              <a:lnSpc>
                <a:spcPct val="110000"/>
              </a:lnSpc>
              <a:buNone/>
            </a:pPr>
            <a:endParaRPr lang="en-US" sz="2800" b="1" dirty="0">
              <a:solidFill>
                <a:schemeClr val="bg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CC195D-C3B6-47CF-6044-6E9E97DC4C70}"/>
              </a:ext>
            </a:extLst>
          </p:cNvPr>
          <p:cNvSpPr txBox="1">
            <a:spLocks/>
          </p:cNvSpPr>
          <p:nvPr/>
        </p:nvSpPr>
        <p:spPr bwMode="auto">
          <a:xfrm>
            <a:off x="1168" y="4490936"/>
            <a:ext cx="12190832" cy="5424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02315" indent="-20231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Font typeface="Times" pitchFamily="18" charset="0"/>
              <a:buChar char="•"/>
              <a:defRPr sz="1600">
                <a:solidFill>
                  <a:srgbClr val="000000"/>
                </a:solidFill>
                <a:latin typeface="Vodafone Rg" pitchFamily="34" charset="0"/>
                <a:ea typeface="+mn-ea"/>
                <a:cs typeface="+mn-cs"/>
              </a:defRPr>
            </a:lvl1pPr>
            <a:lvl2pPr marL="399870" indent="-19636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500">
                <a:solidFill>
                  <a:srgbClr val="000000"/>
                </a:solidFill>
                <a:latin typeface="Vodafone Rg" pitchFamily="34" charset="0"/>
              </a:defRPr>
            </a:lvl2pPr>
            <a:lvl3pPr marL="602185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300">
                <a:solidFill>
                  <a:srgbClr val="000000"/>
                </a:solidFill>
                <a:latin typeface="Vodafone Rg" pitchFamily="34" charset="0"/>
              </a:defRPr>
            </a:lvl3pPr>
            <a:lvl4pPr marL="804501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4pPr>
            <a:lvl5pPr marL="1006816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5pPr>
            <a:lvl6pPr marL="1349561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6pPr>
            <a:lvl7pPr marL="1692308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7pPr>
            <a:lvl8pPr marL="2035052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8pPr>
            <a:lvl9pPr marL="2377797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			</a:t>
            </a:r>
            <a:r>
              <a:rPr lang="tr-TR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8</a:t>
            </a: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.</a:t>
            </a:r>
            <a:r>
              <a:rPr lang="tr-TR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2</a:t>
            </a: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 </a:t>
            </a:r>
            <a:r>
              <a:rPr lang="tr-TR" sz="4000" b="1" dirty="0">
                <a:solidFill>
                  <a:schemeClr val="bg1"/>
                </a:solidFill>
                <a:latin typeface="Tw Cen MT (Body)"/>
                <a:ea typeface="+mj-ea"/>
                <a:cs typeface="Times New Roman" panose="02020603050405020304" pitchFamily="18" charset="0"/>
              </a:rPr>
              <a:t>SIMPLE NAMES</a:t>
            </a:r>
            <a:endParaRPr lang="en-GB" sz="4000" b="1" i="1" dirty="0">
              <a:solidFill>
                <a:schemeClr val="bg1"/>
              </a:solidFill>
              <a:latin typeface="Tw Cen MT (Body)"/>
              <a:cs typeface="Times New Roman" panose="02020603050405020304" pitchFamily="18" charset="0"/>
            </a:endParaRP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D3BE77C1-27F5-5D52-4D6C-EFECB950CF77}"/>
              </a:ext>
            </a:extLst>
          </p:cNvPr>
          <p:cNvSpPr txBox="1">
            <a:spLocks/>
          </p:cNvSpPr>
          <p:nvPr/>
        </p:nvSpPr>
        <p:spPr>
          <a:xfrm>
            <a:off x="733877" y="5199268"/>
            <a:ext cx="10540480" cy="87079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10000"/>
              </a:lnSpc>
            </a:pPr>
            <a:r>
              <a:rPr lang="tr-TR" sz="2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</a:t>
            </a:r>
            <a:r>
              <a:rPr lang="en-US" sz="2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imple name</a:t>
            </a:r>
            <a:r>
              <a:rPr lang="tr-TR" sz="2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</a:t>
            </a:r>
            <a:r>
              <a:rPr lang="en-US" sz="2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is the name you directly give to an object (signal, variable, entity, architecture,</a:t>
            </a:r>
            <a:r>
              <a:rPr lang="tr-TR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function, procedure, package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etc.)</a:t>
            </a:r>
            <a:endParaRPr lang="en-US" sz="28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2385040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70000"/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7F56151-E9E9-7F80-4E57-FF1E8A1F16E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0943378A-74B1-C1E3-74BA-FF532E8398B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3877" y="698604"/>
            <a:ext cx="10540480" cy="2171056"/>
          </a:xfrm>
        </p:spPr>
        <p:txBody>
          <a:bodyPr>
            <a:noAutofit/>
          </a:bodyPr>
          <a:lstStyle/>
          <a:p>
            <a:pPr>
              <a:lnSpc>
                <a:spcPct val="110000"/>
              </a:lnSpc>
            </a:pPr>
            <a:r>
              <a:rPr lang="tr-TR" sz="2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</a:t>
            </a:r>
            <a:r>
              <a:rPr lang="en-US" sz="2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elected names</a:t>
            </a:r>
            <a:r>
              <a:rPr lang="tr-TR" sz="2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access an object from within another object or from a library</a:t>
            </a:r>
            <a:endParaRPr lang="tr-TR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>
              <a:lnSpc>
                <a:spcPct val="110000"/>
              </a:lnSpc>
            </a:pPr>
            <a:r>
              <a:rPr lang="tr-TR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Provide modularity and readability</a:t>
            </a:r>
          </a:p>
          <a:p>
            <a:pPr lvl="1">
              <a:lnSpc>
                <a:spcPct val="110000"/>
              </a:lnSpc>
            </a:pPr>
            <a:r>
              <a:rPr lang="tr-TR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Include prefix and suffix </a:t>
            </a:r>
          </a:p>
          <a:p>
            <a:pPr lvl="1">
              <a:lnSpc>
                <a:spcPct val="110000"/>
              </a:lnSpc>
            </a:pPr>
            <a:r>
              <a:rPr lang="tr-TR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Selected_name ::= prefix.suffix</a:t>
            </a:r>
          </a:p>
          <a:p>
            <a:pPr lvl="1">
              <a:lnSpc>
                <a:spcPct val="110000"/>
              </a:lnSpc>
            </a:pPr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IEEE.std_logic_1164.all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7C0D8A44-4319-4382-775E-5055B86979C0}"/>
              </a:ext>
            </a:extLst>
          </p:cNvPr>
          <p:cNvSpPr txBox="1">
            <a:spLocks/>
          </p:cNvSpPr>
          <p:nvPr/>
        </p:nvSpPr>
        <p:spPr bwMode="auto">
          <a:xfrm>
            <a:off x="0" y="0"/>
            <a:ext cx="12190832" cy="5424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02315" indent="-20231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Font typeface="Times" pitchFamily="18" charset="0"/>
              <a:buChar char="•"/>
              <a:defRPr sz="1600">
                <a:solidFill>
                  <a:srgbClr val="000000"/>
                </a:solidFill>
                <a:latin typeface="Vodafone Rg" pitchFamily="34" charset="0"/>
                <a:ea typeface="+mn-ea"/>
                <a:cs typeface="+mn-cs"/>
              </a:defRPr>
            </a:lvl1pPr>
            <a:lvl2pPr marL="399870" indent="-19636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500">
                <a:solidFill>
                  <a:srgbClr val="000000"/>
                </a:solidFill>
                <a:latin typeface="Vodafone Rg" pitchFamily="34" charset="0"/>
              </a:defRPr>
            </a:lvl2pPr>
            <a:lvl3pPr marL="602185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300">
                <a:solidFill>
                  <a:srgbClr val="000000"/>
                </a:solidFill>
                <a:latin typeface="Vodafone Rg" pitchFamily="34" charset="0"/>
              </a:defRPr>
            </a:lvl3pPr>
            <a:lvl4pPr marL="804501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4pPr>
            <a:lvl5pPr marL="1006816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5pPr>
            <a:lvl6pPr marL="1349561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6pPr>
            <a:lvl7pPr marL="1692308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7pPr>
            <a:lvl8pPr marL="2035052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8pPr>
            <a:lvl9pPr marL="2377797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			</a:t>
            </a:r>
            <a:r>
              <a:rPr lang="tr-TR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8</a:t>
            </a: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.</a:t>
            </a:r>
            <a:r>
              <a:rPr lang="tr-TR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3</a:t>
            </a: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 </a:t>
            </a:r>
            <a:r>
              <a:rPr lang="tr-TR" sz="4000" b="1" dirty="0">
                <a:solidFill>
                  <a:schemeClr val="bg1"/>
                </a:solidFill>
                <a:latin typeface="Tw Cen MT (Body)"/>
                <a:cs typeface="Times New Roman" panose="02020603050405020304" pitchFamily="18" charset="0"/>
              </a:rPr>
              <a:t>SELECTED NAMES</a:t>
            </a:r>
            <a:endParaRPr lang="en-GB" sz="4000" b="1" i="1" dirty="0">
              <a:solidFill>
                <a:schemeClr val="bg1"/>
              </a:solidFill>
              <a:latin typeface="Tw Cen MT (Body)"/>
              <a:cs typeface="Times New Roman" panose="02020603050405020304" pitchFamily="18" charset="0"/>
            </a:endParaRPr>
          </a:p>
        </p:txBody>
      </p:sp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5E1FA852-C71D-CCC5-1635-2ED3401E69B6}"/>
              </a:ext>
            </a:extLst>
          </p:cNvPr>
          <p:cNvSpPr txBox="1">
            <a:spLocks/>
          </p:cNvSpPr>
          <p:nvPr/>
        </p:nvSpPr>
        <p:spPr>
          <a:xfrm>
            <a:off x="6095416" y="698604"/>
            <a:ext cx="4976260" cy="609130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lvl="1" indent="0">
              <a:lnSpc>
                <a:spcPct val="110000"/>
              </a:lnSpc>
              <a:buNone/>
            </a:pPr>
            <a:endParaRPr lang="en-US" sz="2800" b="1" dirty="0">
              <a:solidFill>
                <a:schemeClr val="bg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773B0C-015C-3D33-F3BD-F5A30343AC13}"/>
              </a:ext>
            </a:extLst>
          </p:cNvPr>
          <p:cNvSpPr txBox="1">
            <a:spLocks/>
          </p:cNvSpPr>
          <p:nvPr/>
        </p:nvSpPr>
        <p:spPr bwMode="auto">
          <a:xfrm>
            <a:off x="0" y="3069419"/>
            <a:ext cx="12190832" cy="5424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02315" indent="-20231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Font typeface="Times" pitchFamily="18" charset="0"/>
              <a:buChar char="•"/>
              <a:defRPr sz="1600">
                <a:solidFill>
                  <a:srgbClr val="000000"/>
                </a:solidFill>
                <a:latin typeface="Vodafone Rg" pitchFamily="34" charset="0"/>
                <a:ea typeface="+mn-ea"/>
                <a:cs typeface="+mn-cs"/>
              </a:defRPr>
            </a:lvl1pPr>
            <a:lvl2pPr marL="399870" indent="-19636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500">
                <a:solidFill>
                  <a:srgbClr val="000000"/>
                </a:solidFill>
                <a:latin typeface="Vodafone Rg" pitchFamily="34" charset="0"/>
              </a:defRPr>
            </a:lvl2pPr>
            <a:lvl3pPr marL="602185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300">
                <a:solidFill>
                  <a:srgbClr val="000000"/>
                </a:solidFill>
                <a:latin typeface="Vodafone Rg" pitchFamily="34" charset="0"/>
              </a:defRPr>
            </a:lvl3pPr>
            <a:lvl4pPr marL="804501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4pPr>
            <a:lvl5pPr marL="1006816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5pPr>
            <a:lvl6pPr marL="1349561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6pPr>
            <a:lvl7pPr marL="1692308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7pPr>
            <a:lvl8pPr marL="2035052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8pPr>
            <a:lvl9pPr marL="2377797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			</a:t>
            </a:r>
            <a:r>
              <a:rPr lang="tr-TR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8</a:t>
            </a: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.</a:t>
            </a:r>
            <a:r>
              <a:rPr lang="tr-TR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4</a:t>
            </a: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 </a:t>
            </a:r>
            <a:r>
              <a:rPr lang="tr-TR" sz="4000" b="1" dirty="0">
                <a:solidFill>
                  <a:schemeClr val="bg1"/>
                </a:solidFill>
                <a:latin typeface="Tw Cen MT (Body)"/>
                <a:ea typeface="+mj-ea"/>
                <a:cs typeface="Times New Roman" panose="02020603050405020304" pitchFamily="18" charset="0"/>
              </a:rPr>
              <a:t>INDEXED NAMES</a:t>
            </a:r>
            <a:endParaRPr lang="en-GB" sz="4000" b="1" i="1" dirty="0">
              <a:solidFill>
                <a:schemeClr val="bg1"/>
              </a:solidFill>
              <a:latin typeface="Tw Cen MT (Body)"/>
              <a:cs typeface="Times New Roman" panose="02020603050405020304" pitchFamily="18" charset="0"/>
            </a:endParaRP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40BA2CDA-9C4E-E64A-05F6-055615999E2B}"/>
              </a:ext>
            </a:extLst>
          </p:cNvPr>
          <p:cNvSpPr txBox="1">
            <a:spLocks/>
          </p:cNvSpPr>
          <p:nvPr/>
        </p:nvSpPr>
        <p:spPr>
          <a:xfrm>
            <a:off x="733877" y="3811632"/>
            <a:ext cx="10540480" cy="183041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10000"/>
              </a:lnSpc>
            </a:pPr>
            <a:r>
              <a:rPr lang="tr-TR" sz="2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Indexed</a:t>
            </a:r>
            <a:r>
              <a:rPr lang="en-US" sz="2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name</a:t>
            </a:r>
            <a:r>
              <a:rPr lang="tr-TR" sz="2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</a:t>
            </a:r>
            <a:r>
              <a:rPr lang="en-US" sz="2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sed in VHDL to access specific elements of arrays.</a:t>
            </a:r>
            <a:endParaRPr lang="tr-TR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>
              <a:lnSpc>
                <a:spcPct val="110000"/>
              </a:lnSpc>
            </a:pPr>
            <a:r>
              <a:rPr lang="tr-TR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</a:t>
            </a:r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ne index for each dimension</a:t>
            </a:r>
            <a:endParaRPr lang="tr-TR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>
              <a:lnSpc>
                <a:spcPct val="110000"/>
              </a:lnSpc>
            </a:pPr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Indexes must be within the bounds of the array</a:t>
            </a:r>
            <a:endParaRPr lang="tr-TR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>
              <a:lnSpc>
                <a:spcPct val="110000"/>
              </a:lnSpc>
            </a:pPr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indexed_name ::= prefix ( expression { , expression } )</a:t>
            </a:r>
            <a:endParaRPr lang="tr-TR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>
              <a:lnSpc>
                <a:spcPct val="110000"/>
              </a:lnSpc>
            </a:pPr>
            <a:endParaRPr lang="en-US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5969598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70000"/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DDDD886C-75D4-26A6-5E48-44D7035F894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D7CFF0F1-6C76-101E-9A2E-FC49FDC64C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3877" y="698604"/>
            <a:ext cx="10540480" cy="2171056"/>
          </a:xfrm>
        </p:spPr>
        <p:txBody>
          <a:bodyPr>
            <a:noAutofit/>
          </a:bodyPr>
          <a:lstStyle/>
          <a:p>
            <a:pPr algn="just">
              <a:lnSpc>
                <a:spcPct val="110000"/>
              </a:lnSpc>
            </a:pPr>
            <a:r>
              <a:rPr lang="tr-TR" sz="2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</a:t>
            </a:r>
            <a:r>
              <a:rPr lang="en-US" sz="2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lice name 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represents a segment of consecutive elements from an array</a:t>
            </a:r>
            <a:endParaRPr lang="tr-TR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 algn="just">
              <a:lnSpc>
                <a:spcPct val="110000"/>
              </a:lnSpc>
            </a:pPr>
            <a:r>
              <a:rPr lang="tr-TR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</a:t>
            </a:r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ollows the format prefix(discrete_range)</a:t>
            </a:r>
            <a:endParaRPr lang="tr-TR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 algn="just">
              <a:lnSpc>
                <a:spcPct val="110000"/>
              </a:lnSpc>
            </a:pPr>
            <a:r>
              <a:rPr lang="tr-TR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data</a:t>
            </a:r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tr-TR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15</a:t>
            </a:r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downto </a:t>
            </a:r>
            <a:r>
              <a:rPr lang="tr-TR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0</a:t>
            </a:r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 </a:t>
            </a:r>
            <a:r>
              <a:rPr lang="tr-TR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-- A slice with a descending range</a:t>
            </a:r>
            <a:endParaRPr lang="tr-TR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 algn="just">
              <a:lnSpc>
                <a:spcPct val="110000"/>
              </a:lnSpc>
            </a:pPr>
            <a:r>
              <a:rPr lang="tr-TR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data</a:t>
            </a:r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tr-TR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0</a:t>
            </a:r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to </a:t>
            </a:r>
            <a:r>
              <a:rPr lang="tr-TR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15</a:t>
            </a:r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 </a:t>
            </a:r>
            <a:r>
              <a:rPr lang="tr-TR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-- A slice with a </a:t>
            </a:r>
            <a:r>
              <a:rPr lang="tr-TR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as</a:t>
            </a:r>
            <a:r>
              <a:rPr lang="en-US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cending</a:t>
            </a:r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range</a:t>
            </a:r>
            <a:endParaRPr lang="tr-TR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 algn="just">
              <a:lnSpc>
                <a:spcPct val="110000"/>
              </a:lnSpc>
            </a:pPr>
            <a:r>
              <a:rPr lang="tr-TR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data</a:t>
            </a:r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tr-TR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0</a:t>
            </a:r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downto </a:t>
            </a:r>
            <a:r>
              <a:rPr lang="tr-TR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15</a:t>
            </a:r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 </a:t>
            </a:r>
            <a:r>
              <a:rPr lang="tr-TR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-- A null slice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95CDFAFB-9949-3760-D931-F965513DDF1F}"/>
              </a:ext>
            </a:extLst>
          </p:cNvPr>
          <p:cNvSpPr txBox="1">
            <a:spLocks/>
          </p:cNvSpPr>
          <p:nvPr/>
        </p:nvSpPr>
        <p:spPr bwMode="auto">
          <a:xfrm>
            <a:off x="0" y="0"/>
            <a:ext cx="12190832" cy="5424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02315" indent="-20231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Font typeface="Times" pitchFamily="18" charset="0"/>
              <a:buChar char="•"/>
              <a:defRPr sz="1600">
                <a:solidFill>
                  <a:srgbClr val="000000"/>
                </a:solidFill>
                <a:latin typeface="Vodafone Rg" pitchFamily="34" charset="0"/>
                <a:ea typeface="+mn-ea"/>
                <a:cs typeface="+mn-cs"/>
              </a:defRPr>
            </a:lvl1pPr>
            <a:lvl2pPr marL="399870" indent="-19636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500">
                <a:solidFill>
                  <a:srgbClr val="000000"/>
                </a:solidFill>
                <a:latin typeface="Vodafone Rg" pitchFamily="34" charset="0"/>
              </a:defRPr>
            </a:lvl2pPr>
            <a:lvl3pPr marL="602185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300">
                <a:solidFill>
                  <a:srgbClr val="000000"/>
                </a:solidFill>
                <a:latin typeface="Vodafone Rg" pitchFamily="34" charset="0"/>
              </a:defRPr>
            </a:lvl3pPr>
            <a:lvl4pPr marL="804501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4pPr>
            <a:lvl5pPr marL="1006816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5pPr>
            <a:lvl6pPr marL="1349561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6pPr>
            <a:lvl7pPr marL="1692308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7pPr>
            <a:lvl8pPr marL="2035052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8pPr>
            <a:lvl9pPr marL="2377797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			</a:t>
            </a:r>
            <a:r>
              <a:rPr lang="tr-TR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8</a:t>
            </a: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.</a:t>
            </a:r>
            <a:r>
              <a:rPr lang="tr-TR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5</a:t>
            </a: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 </a:t>
            </a:r>
            <a:r>
              <a:rPr lang="tr-TR" sz="4000" b="1" dirty="0">
                <a:solidFill>
                  <a:schemeClr val="bg1"/>
                </a:solidFill>
                <a:latin typeface="Tw Cen MT (Body)"/>
                <a:cs typeface="Times New Roman" panose="02020603050405020304" pitchFamily="18" charset="0"/>
              </a:rPr>
              <a:t>SLICE NAMES</a:t>
            </a:r>
            <a:endParaRPr lang="en-GB" sz="4000" b="1" i="1" dirty="0">
              <a:solidFill>
                <a:schemeClr val="bg1"/>
              </a:solidFill>
              <a:latin typeface="Tw Cen MT (Body)"/>
              <a:cs typeface="Times New Roman" panose="02020603050405020304" pitchFamily="18" charset="0"/>
            </a:endParaRPr>
          </a:p>
        </p:txBody>
      </p:sp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D7625013-7328-DFC2-D6C2-9FCB20E7AA43}"/>
              </a:ext>
            </a:extLst>
          </p:cNvPr>
          <p:cNvSpPr txBox="1">
            <a:spLocks/>
          </p:cNvSpPr>
          <p:nvPr/>
        </p:nvSpPr>
        <p:spPr>
          <a:xfrm>
            <a:off x="6095416" y="698604"/>
            <a:ext cx="4976260" cy="609130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lvl="1" indent="0">
              <a:lnSpc>
                <a:spcPct val="110000"/>
              </a:lnSpc>
              <a:buNone/>
            </a:pPr>
            <a:endParaRPr lang="en-US" sz="2800" b="1" dirty="0">
              <a:solidFill>
                <a:schemeClr val="bg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172E1C-8162-C64A-D7B8-11E278124D43}"/>
              </a:ext>
            </a:extLst>
          </p:cNvPr>
          <p:cNvSpPr txBox="1">
            <a:spLocks/>
          </p:cNvSpPr>
          <p:nvPr/>
        </p:nvSpPr>
        <p:spPr bwMode="auto">
          <a:xfrm>
            <a:off x="0" y="3069419"/>
            <a:ext cx="12190832" cy="5424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02315" indent="-20231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Font typeface="Times" pitchFamily="18" charset="0"/>
              <a:buChar char="•"/>
              <a:defRPr sz="1600">
                <a:solidFill>
                  <a:srgbClr val="000000"/>
                </a:solidFill>
                <a:latin typeface="Vodafone Rg" pitchFamily="34" charset="0"/>
                <a:ea typeface="+mn-ea"/>
                <a:cs typeface="+mn-cs"/>
              </a:defRPr>
            </a:lvl1pPr>
            <a:lvl2pPr marL="399870" indent="-19636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500">
                <a:solidFill>
                  <a:srgbClr val="000000"/>
                </a:solidFill>
                <a:latin typeface="Vodafone Rg" pitchFamily="34" charset="0"/>
              </a:defRPr>
            </a:lvl2pPr>
            <a:lvl3pPr marL="602185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300">
                <a:solidFill>
                  <a:srgbClr val="000000"/>
                </a:solidFill>
                <a:latin typeface="Vodafone Rg" pitchFamily="34" charset="0"/>
              </a:defRPr>
            </a:lvl3pPr>
            <a:lvl4pPr marL="804501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4pPr>
            <a:lvl5pPr marL="1006816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5pPr>
            <a:lvl6pPr marL="1349561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6pPr>
            <a:lvl7pPr marL="1692308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7pPr>
            <a:lvl8pPr marL="2035052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8pPr>
            <a:lvl9pPr marL="2377797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			</a:t>
            </a:r>
            <a:r>
              <a:rPr lang="tr-TR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8</a:t>
            </a: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.</a:t>
            </a:r>
            <a:r>
              <a:rPr lang="tr-TR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6</a:t>
            </a: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 </a:t>
            </a:r>
            <a:r>
              <a:rPr lang="tr-TR" sz="4000" b="1" dirty="0">
                <a:solidFill>
                  <a:schemeClr val="bg1"/>
                </a:solidFill>
                <a:latin typeface="Tw Cen MT (Body)"/>
                <a:ea typeface="+mj-ea"/>
                <a:cs typeface="Times New Roman" panose="02020603050405020304" pitchFamily="18" charset="0"/>
              </a:rPr>
              <a:t>ATTRIBUTE NAMES</a:t>
            </a:r>
            <a:endParaRPr lang="en-GB" sz="4000" b="1" i="1" dirty="0">
              <a:solidFill>
                <a:schemeClr val="bg1"/>
              </a:solidFill>
              <a:latin typeface="Tw Cen MT (Body)"/>
              <a:cs typeface="Times New Roman" panose="02020603050405020304" pitchFamily="18" charset="0"/>
            </a:endParaRP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9091E551-46C5-C833-BA77-44D8566C625A}"/>
              </a:ext>
            </a:extLst>
          </p:cNvPr>
          <p:cNvSpPr txBox="1">
            <a:spLocks/>
          </p:cNvSpPr>
          <p:nvPr/>
        </p:nvSpPr>
        <p:spPr>
          <a:xfrm>
            <a:off x="733876" y="3811632"/>
            <a:ext cx="10910255" cy="183041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10000"/>
              </a:lnSpc>
            </a:pPr>
            <a:r>
              <a:rPr lang="en-US" sz="2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Attribute name 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represents a value, function, type, range, signal, or constant associated with an entity</a:t>
            </a:r>
            <a:endParaRPr lang="tr-TR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>
              <a:lnSpc>
                <a:spcPct val="110000"/>
              </a:lnSpc>
            </a:pPr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follows the format</a:t>
            </a:r>
            <a:r>
              <a:rPr lang="tr-TR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r>
              <a:rPr lang="tr-TR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prefix [signature] 'attribute_designator [ (expression) ]</a:t>
            </a:r>
            <a:endParaRPr lang="tr-TR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>
              <a:lnSpc>
                <a:spcPct val="110000"/>
              </a:lnSpc>
            </a:pPr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clk'delayed(5 ns)</a:t>
            </a:r>
            <a:r>
              <a:rPr lang="tr-TR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	--</a:t>
            </a:r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clk signal delayed by 5 ns</a:t>
            </a:r>
            <a:endParaRPr lang="tr-TR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5248256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70000"/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EECAF58-79C7-F2FD-1259-F58907C9BE4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04240C11-4562-335B-B017-4FB498F3424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3877" y="698603"/>
            <a:ext cx="10540480" cy="5898967"/>
          </a:xfrm>
        </p:spPr>
        <p:txBody>
          <a:bodyPr>
            <a:noAutofit/>
          </a:bodyPr>
          <a:lstStyle/>
          <a:p>
            <a:pPr algn="just">
              <a:lnSpc>
                <a:spcPct val="110000"/>
              </a:lnSpc>
            </a:pPr>
            <a:r>
              <a:rPr lang="tr-TR" sz="2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</a:t>
            </a:r>
            <a:r>
              <a:rPr lang="en-US" sz="2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xternal name 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denotes an object declared in the design hierarchy containing the external name</a:t>
            </a:r>
            <a:endParaRPr lang="tr-TR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lvl="1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SzTx/>
              <a:buFontTx/>
              <a:buChar char="•"/>
            </a:pPr>
            <a:endParaRPr kumimoji="0" lang="tr-TR" altLang="tr-TR" b="1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lvl="1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SzTx/>
              <a:buFontTx/>
              <a:buChar char="•"/>
            </a:pPr>
            <a:r>
              <a:rPr kumimoji="0" lang="tr-TR" altLang="tr-TR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External Variable Name:</a:t>
            </a:r>
            <a:r>
              <a:rPr kumimoji="0" lang="tr-TR" altLang="tr-TR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Provides access to variables defined in other regions</a:t>
            </a:r>
          </a:p>
          <a:p>
            <a:pPr marL="457200" lvl="1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SzTx/>
              <a:buFontTx/>
              <a:buChar char="•"/>
            </a:pPr>
            <a:endParaRPr kumimoji="0" lang="tr-TR" altLang="tr-TR" b="1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lvl="1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SzTx/>
              <a:buFontTx/>
              <a:buChar char="•"/>
            </a:pPr>
            <a:r>
              <a:rPr kumimoji="0" lang="tr-TR" altLang="tr-TR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External Signal Name:</a:t>
            </a:r>
            <a:r>
              <a:rPr kumimoji="0" lang="tr-TR" altLang="tr-TR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Provides access to signals defined in other regions</a:t>
            </a:r>
          </a:p>
          <a:p>
            <a:pPr marL="457200" lvl="1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SzTx/>
              <a:buFontTx/>
              <a:buChar char="•"/>
            </a:pPr>
            <a:endParaRPr kumimoji="0" lang="tr-TR" altLang="tr-TR" b="1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lvl="1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SzTx/>
              <a:buFontTx/>
              <a:buChar char="•"/>
            </a:pPr>
            <a:r>
              <a:rPr kumimoji="0" lang="tr-TR" altLang="tr-TR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External Constant Name:</a:t>
            </a:r>
            <a:r>
              <a:rPr kumimoji="0" lang="tr-TR" altLang="tr-TR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Allows access to constants from external regions</a:t>
            </a:r>
          </a:p>
          <a:p>
            <a:pPr marL="457200" lvl="1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SzTx/>
              <a:buNone/>
            </a:pPr>
            <a:endParaRPr kumimoji="0" lang="tr-TR" altLang="tr-TR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lvl="1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SzTx/>
              <a:buFontTx/>
              <a:buChar char="•"/>
            </a:pPr>
            <a:r>
              <a:rPr lang="en-US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Package Pathname</a:t>
            </a:r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Provides access to a specific element within a package. It is used to access elements defined within a specific package in the design</a:t>
            </a:r>
            <a:endParaRPr lang="tr-TR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lvl="1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SzTx/>
              <a:buFontTx/>
              <a:buChar char="•"/>
            </a:pPr>
            <a:endParaRPr lang="tr-TR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lvl="1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SzTx/>
              <a:buFontTx/>
              <a:buChar char="•"/>
            </a:pPr>
            <a:r>
              <a:rPr lang="en-US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Absolute Pathname</a:t>
            </a:r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Starts from the root of the design and encompasses the entire hierarchy. It provides access to elements at the highest level of the design</a:t>
            </a:r>
            <a:endParaRPr lang="tr-TR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lvl="1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SzTx/>
              <a:buFontTx/>
              <a:buChar char="•"/>
            </a:pPr>
            <a:endParaRPr lang="tr-TR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lvl="1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SzTx/>
              <a:buFontTx/>
              <a:buChar char="•"/>
            </a:pPr>
            <a:r>
              <a:rPr lang="en-US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Relative Pathname</a:t>
            </a:r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Accesses an element by moving up or down from the current location. It provides dynamic access based on the current position</a:t>
            </a:r>
            <a:endParaRPr lang="tr-TR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lvl="1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SzTx/>
              <a:buFontTx/>
              <a:buChar char="•"/>
            </a:pPr>
            <a:endParaRPr lang="tr-TR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lvl="1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SzTx/>
              <a:buFontTx/>
              <a:buChar char="•"/>
            </a:pPr>
            <a:r>
              <a:rPr lang="en-US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Partial Pathname</a:t>
            </a:r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Refers to a specific element in more detail. It points to a particular part of the design</a:t>
            </a:r>
          </a:p>
          <a:p>
            <a:pPr marL="457200" lvl="1" indent="0" algn="just">
              <a:lnSpc>
                <a:spcPct val="110000"/>
              </a:lnSpc>
              <a:buNone/>
            </a:pPr>
            <a:endParaRPr lang="en-US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14E2A311-18BF-612E-07BC-6C28713A0E4D}"/>
              </a:ext>
            </a:extLst>
          </p:cNvPr>
          <p:cNvSpPr txBox="1">
            <a:spLocks/>
          </p:cNvSpPr>
          <p:nvPr/>
        </p:nvSpPr>
        <p:spPr bwMode="auto">
          <a:xfrm>
            <a:off x="0" y="0"/>
            <a:ext cx="12190832" cy="5424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02315" indent="-20231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Font typeface="Times" pitchFamily="18" charset="0"/>
              <a:buChar char="•"/>
              <a:defRPr sz="1600">
                <a:solidFill>
                  <a:srgbClr val="000000"/>
                </a:solidFill>
                <a:latin typeface="Vodafone Rg" pitchFamily="34" charset="0"/>
                <a:ea typeface="+mn-ea"/>
                <a:cs typeface="+mn-cs"/>
              </a:defRPr>
            </a:lvl1pPr>
            <a:lvl2pPr marL="399870" indent="-19636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500">
                <a:solidFill>
                  <a:srgbClr val="000000"/>
                </a:solidFill>
                <a:latin typeface="Vodafone Rg" pitchFamily="34" charset="0"/>
              </a:defRPr>
            </a:lvl2pPr>
            <a:lvl3pPr marL="602185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300">
                <a:solidFill>
                  <a:srgbClr val="000000"/>
                </a:solidFill>
                <a:latin typeface="Vodafone Rg" pitchFamily="34" charset="0"/>
              </a:defRPr>
            </a:lvl3pPr>
            <a:lvl4pPr marL="804501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4pPr>
            <a:lvl5pPr marL="1006816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5pPr>
            <a:lvl6pPr marL="1349561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6pPr>
            <a:lvl7pPr marL="1692308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7pPr>
            <a:lvl8pPr marL="2035052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8pPr>
            <a:lvl9pPr marL="2377797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			</a:t>
            </a:r>
            <a:r>
              <a:rPr lang="tr-TR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8</a:t>
            </a: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.</a:t>
            </a:r>
            <a:r>
              <a:rPr lang="tr-TR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7</a:t>
            </a: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 </a:t>
            </a:r>
            <a:r>
              <a:rPr lang="tr-TR" sz="4000" b="1" dirty="0">
                <a:solidFill>
                  <a:schemeClr val="bg1"/>
                </a:solidFill>
                <a:latin typeface="Tw Cen MT (Body)"/>
                <a:ea typeface="+mj-ea"/>
                <a:cs typeface="Times New Roman" panose="02020603050405020304" pitchFamily="18" charset="0"/>
              </a:rPr>
              <a:t>EXTERNAL</a:t>
            </a:r>
            <a:r>
              <a:rPr lang="tr-TR" sz="4000" b="1" dirty="0">
                <a:solidFill>
                  <a:schemeClr val="bg1"/>
                </a:solidFill>
                <a:latin typeface="Tw Cen MT (Body)"/>
                <a:cs typeface="Times New Roman" panose="02020603050405020304" pitchFamily="18" charset="0"/>
              </a:rPr>
              <a:t> NAMES</a:t>
            </a:r>
            <a:endParaRPr lang="en-GB" sz="4000" b="1" i="1" dirty="0">
              <a:solidFill>
                <a:schemeClr val="bg1"/>
              </a:solidFill>
              <a:latin typeface="Tw Cen MT (Body)"/>
              <a:cs typeface="Times New Roman" panose="02020603050405020304" pitchFamily="18" charset="0"/>
            </a:endParaRPr>
          </a:p>
        </p:txBody>
      </p:sp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E4C53401-5E2F-1983-038D-DC5016DC6962}"/>
              </a:ext>
            </a:extLst>
          </p:cNvPr>
          <p:cNvSpPr txBox="1">
            <a:spLocks/>
          </p:cNvSpPr>
          <p:nvPr/>
        </p:nvSpPr>
        <p:spPr>
          <a:xfrm>
            <a:off x="6095416" y="698604"/>
            <a:ext cx="4976260" cy="609130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lvl="1" indent="0">
              <a:lnSpc>
                <a:spcPct val="110000"/>
              </a:lnSpc>
              <a:buNone/>
            </a:pPr>
            <a:endParaRPr lang="en-US" sz="28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8641054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70000"/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4D0014EB-8F9A-D2DD-7C3F-8139167D2D2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79BA532D-6542-06CD-1CC6-9905184E8D8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542454"/>
            <a:ext cx="7370113" cy="5460793"/>
          </a:xfrm>
        </p:spPr>
        <p:txBody>
          <a:bodyPr>
            <a:noAutofit/>
          </a:bodyPr>
          <a:lstStyle/>
          <a:p>
            <a:pPr marL="457200" lvl="1" indent="0" algn="just">
              <a:lnSpc>
                <a:spcPct val="110000"/>
              </a:lnSpc>
              <a:buNone/>
            </a:pPr>
            <a:r>
              <a:rPr lang="en-US" sz="1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library IEEE;</a:t>
            </a:r>
          </a:p>
          <a:p>
            <a:pPr marL="457200" lvl="1" indent="0" algn="just">
              <a:lnSpc>
                <a:spcPct val="110000"/>
              </a:lnSpc>
              <a:buNone/>
            </a:pPr>
            <a:r>
              <a:rPr lang="en-US" sz="1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use IEEE.std_logic_1164.all;		</a:t>
            </a:r>
            <a:r>
              <a:rPr lang="en-US" sz="1400" dirty="0">
                <a:solidFill>
                  <a:schemeClr val="accent6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--This line is example for selected name</a:t>
            </a:r>
          </a:p>
          <a:p>
            <a:pPr marL="457200" lvl="1" indent="0" algn="just">
              <a:lnSpc>
                <a:spcPct val="110000"/>
              </a:lnSpc>
              <a:buNone/>
            </a:pPr>
            <a:r>
              <a:rPr lang="en-US" sz="1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use work.example_package.all;		</a:t>
            </a:r>
            <a:r>
              <a:rPr lang="en-US" sz="1400" dirty="0">
                <a:solidFill>
                  <a:schemeClr val="accent6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--This line is example for external name</a:t>
            </a:r>
          </a:p>
          <a:p>
            <a:pPr marL="457200" lvl="1" indent="0" algn="just">
              <a:lnSpc>
                <a:spcPct val="110000"/>
              </a:lnSpc>
              <a:buNone/>
            </a:pPr>
            <a:endParaRPr lang="tr-TR" sz="14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lvl="1" indent="0" algn="just">
              <a:lnSpc>
                <a:spcPct val="110000"/>
              </a:lnSpc>
              <a:buNone/>
            </a:pPr>
            <a:r>
              <a:rPr lang="en-US" sz="1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Entity my_design is			</a:t>
            </a:r>
            <a:r>
              <a:rPr lang="en-US" sz="1400" dirty="0">
                <a:solidFill>
                  <a:schemeClr val="accent6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--my_design is a simple name</a:t>
            </a:r>
          </a:p>
          <a:p>
            <a:pPr marL="457200" lvl="1" indent="0" algn="just">
              <a:lnSpc>
                <a:spcPct val="110000"/>
              </a:lnSpc>
              <a:buNone/>
            </a:pPr>
            <a:r>
              <a:rPr lang="en-US" sz="1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port</a:t>
            </a:r>
          </a:p>
          <a:p>
            <a:pPr marL="457200" lvl="1" indent="0" algn="just">
              <a:lnSpc>
                <a:spcPct val="110000"/>
              </a:lnSpc>
              <a:buNone/>
            </a:pPr>
            <a:r>
              <a:rPr lang="en-US" sz="1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</a:p>
          <a:p>
            <a:pPr marL="457200" lvl="1" indent="0" algn="just">
              <a:lnSpc>
                <a:spcPct val="110000"/>
              </a:lnSpc>
              <a:buNone/>
            </a:pPr>
            <a:r>
              <a:rPr lang="tr-TR" sz="1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en-US" sz="1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clk 		: in  std_logic;</a:t>
            </a:r>
          </a:p>
          <a:p>
            <a:pPr marL="457200" lvl="1" indent="0" algn="just">
              <a:lnSpc>
                <a:spcPct val="110000"/>
              </a:lnSpc>
              <a:buNone/>
            </a:pPr>
            <a:r>
              <a:rPr lang="en-US" sz="1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tr-TR" sz="1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en-US" sz="1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rst 		: in  std_logi</a:t>
            </a:r>
            <a:r>
              <a:rPr lang="tr-TR" sz="1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c;</a:t>
            </a:r>
            <a:r>
              <a:rPr lang="en-US" sz="1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</a:p>
          <a:p>
            <a:pPr marL="457200" lvl="1" indent="0" algn="just">
              <a:lnSpc>
                <a:spcPct val="110000"/>
              </a:lnSpc>
              <a:buNone/>
            </a:pPr>
            <a:r>
              <a:rPr lang="en-US" sz="1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input_vld	: in  std_logic;</a:t>
            </a:r>
          </a:p>
          <a:p>
            <a:pPr marL="457200" lvl="1" indent="0" algn="just">
              <a:lnSpc>
                <a:spcPct val="110000"/>
              </a:lnSpc>
              <a:buNone/>
            </a:pPr>
            <a:r>
              <a:rPr lang="en-US" sz="1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comm_input	: in  std_logic_vector (15 downto 0); </a:t>
            </a:r>
            <a:r>
              <a:rPr lang="en-US" sz="1400" dirty="0">
                <a:solidFill>
                  <a:schemeClr val="accent6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--comm_input port is a slice name</a:t>
            </a:r>
          </a:p>
          <a:p>
            <a:pPr marL="457200" lvl="1" indent="0" algn="just">
              <a:lnSpc>
                <a:spcPct val="110000"/>
              </a:lnSpc>
              <a:buNone/>
            </a:pPr>
            <a:r>
              <a:rPr lang="en-US" sz="1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output_vld	: in  std_logic;</a:t>
            </a:r>
          </a:p>
          <a:p>
            <a:pPr marL="457200" lvl="1" indent="0" algn="just">
              <a:lnSpc>
                <a:spcPct val="110000"/>
              </a:lnSpc>
              <a:buNone/>
            </a:pPr>
            <a:r>
              <a:rPr lang="en-US" sz="1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data_out	: out std_logic_vector(15 downto 0)	  </a:t>
            </a:r>
            <a:r>
              <a:rPr lang="en-US" sz="1400" dirty="0">
                <a:solidFill>
                  <a:schemeClr val="accent6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--data_out port is a slice name</a:t>
            </a:r>
          </a:p>
          <a:p>
            <a:pPr marL="457200" lvl="1" indent="0" algn="just">
              <a:lnSpc>
                <a:spcPct val="110000"/>
              </a:lnSpc>
              <a:buNone/>
            </a:pPr>
            <a:r>
              <a:rPr lang="en-US" sz="1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);</a:t>
            </a:r>
          </a:p>
          <a:p>
            <a:pPr marL="457200" lvl="1" indent="0" algn="just">
              <a:lnSpc>
                <a:spcPct val="110000"/>
              </a:lnSpc>
              <a:buNone/>
            </a:pPr>
            <a:r>
              <a:rPr lang="en-US" sz="1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end my_design;</a:t>
            </a:r>
          </a:p>
          <a:p>
            <a:pPr marL="457200" lvl="1" indent="0" algn="just">
              <a:lnSpc>
                <a:spcPct val="110000"/>
              </a:lnSpc>
              <a:buNone/>
            </a:pPr>
            <a:r>
              <a:rPr lang="en-US" sz="1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architecture behavioral of my_design is</a:t>
            </a:r>
          </a:p>
          <a:p>
            <a:pPr marL="457200" lvl="1" indent="0" algn="just">
              <a:lnSpc>
                <a:spcPct val="110000"/>
              </a:lnSpc>
              <a:buNone/>
            </a:pPr>
            <a:r>
              <a:rPr lang="en-US" sz="1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signal data : std_logic_vector(data_upper_lmt downto data_lower_lmt); </a:t>
            </a:r>
            <a:r>
              <a:rPr lang="en-US" sz="1400" dirty="0">
                <a:solidFill>
                  <a:schemeClr val="accent6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--data is a static name</a:t>
            </a:r>
          </a:p>
          <a:p>
            <a:pPr marL="457200" lvl="1" indent="0" algn="just">
              <a:lnSpc>
                <a:spcPct val="110000"/>
              </a:lnSpc>
              <a:buNone/>
            </a:pPr>
            <a:r>
              <a:rPr lang="en-US" sz="1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begin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3BB3F5FC-36E1-6B03-DFB7-33EC7A8F5341}"/>
              </a:ext>
            </a:extLst>
          </p:cNvPr>
          <p:cNvSpPr txBox="1">
            <a:spLocks/>
          </p:cNvSpPr>
          <p:nvPr/>
        </p:nvSpPr>
        <p:spPr bwMode="auto">
          <a:xfrm>
            <a:off x="0" y="0"/>
            <a:ext cx="12190832" cy="5424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02315" indent="-20231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Font typeface="Times" pitchFamily="18" charset="0"/>
              <a:buChar char="•"/>
              <a:defRPr sz="1600">
                <a:solidFill>
                  <a:srgbClr val="000000"/>
                </a:solidFill>
                <a:latin typeface="Vodafone Rg" pitchFamily="34" charset="0"/>
                <a:ea typeface="+mn-ea"/>
                <a:cs typeface="+mn-cs"/>
              </a:defRPr>
            </a:lvl1pPr>
            <a:lvl2pPr marL="399870" indent="-19636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500">
                <a:solidFill>
                  <a:srgbClr val="000000"/>
                </a:solidFill>
                <a:latin typeface="Vodafone Rg" pitchFamily="34" charset="0"/>
              </a:defRPr>
            </a:lvl2pPr>
            <a:lvl3pPr marL="602185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300">
                <a:solidFill>
                  <a:srgbClr val="000000"/>
                </a:solidFill>
                <a:latin typeface="Vodafone Rg" pitchFamily="34" charset="0"/>
              </a:defRPr>
            </a:lvl3pPr>
            <a:lvl4pPr marL="804501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4pPr>
            <a:lvl5pPr marL="1006816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5pPr>
            <a:lvl6pPr marL="1349561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6pPr>
            <a:lvl7pPr marL="1692308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7pPr>
            <a:lvl8pPr marL="2035052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8pPr>
            <a:lvl9pPr marL="2377797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			</a:t>
            </a:r>
            <a:r>
              <a:rPr lang="tr-TR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CODE EXAMPLE</a:t>
            </a:r>
            <a:endParaRPr lang="en-GB" sz="4000" b="1" i="1" dirty="0">
              <a:solidFill>
                <a:schemeClr val="bg1"/>
              </a:solidFill>
              <a:latin typeface="Tw Cen MT (Body)"/>
              <a:cs typeface="Times New Roman" panose="02020603050405020304" pitchFamily="18" charset="0"/>
            </a:endParaRPr>
          </a:p>
        </p:txBody>
      </p:sp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5A5ADD7C-0B44-EB8C-E895-FAC38E5D55D5}"/>
              </a:ext>
            </a:extLst>
          </p:cNvPr>
          <p:cNvSpPr txBox="1">
            <a:spLocks/>
          </p:cNvSpPr>
          <p:nvPr/>
        </p:nvSpPr>
        <p:spPr>
          <a:xfrm>
            <a:off x="6967959" y="542454"/>
            <a:ext cx="5222873" cy="609130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lvl="1" indent="0">
              <a:lnSpc>
                <a:spcPct val="110000"/>
              </a:lnSpc>
              <a:buNone/>
            </a:pPr>
            <a:r>
              <a:rPr lang="en-US" sz="1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process(clk) begin</a:t>
            </a:r>
          </a:p>
          <a:p>
            <a:pPr marL="457200" lvl="1" indent="0">
              <a:lnSpc>
                <a:spcPct val="110000"/>
              </a:lnSpc>
              <a:buNone/>
            </a:pPr>
            <a:r>
              <a:rPr lang="en-US" sz="1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if (clk'event and clk = '1') then </a:t>
            </a:r>
            <a:r>
              <a:rPr lang="en-US" sz="1400" dirty="0">
                <a:solidFill>
                  <a:schemeClr val="accent6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--clk'event is a attribute name</a:t>
            </a:r>
            <a:endParaRPr lang="tr-TR" sz="1400" dirty="0">
              <a:solidFill>
                <a:schemeClr val="accent6">
                  <a:lumMod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lvl="1" indent="0">
              <a:lnSpc>
                <a:spcPct val="110000"/>
              </a:lnSpc>
              <a:buNone/>
            </a:pPr>
            <a:r>
              <a:rPr lang="tr-TR" sz="1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pPr marL="457200" lvl="1" indent="0">
              <a:lnSpc>
                <a:spcPct val="110000"/>
              </a:lnSpc>
              <a:buNone/>
            </a:pPr>
            <a:r>
              <a:rPr lang="en-US" sz="1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if(input_vld = '1') then</a:t>
            </a:r>
          </a:p>
          <a:p>
            <a:pPr marL="457200" lvl="1" indent="0">
              <a:lnSpc>
                <a:spcPct val="110000"/>
              </a:lnSpc>
              <a:buNone/>
            </a:pPr>
            <a:r>
              <a:rPr lang="tr-TR" sz="1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</a:t>
            </a:r>
            <a:r>
              <a:rPr lang="en-US" sz="1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data &lt;= comm_input(15 downto 1) &amp; not</a:t>
            </a:r>
            <a:r>
              <a:rPr lang="tr-TR" sz="1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comm_input(0); </a:t>
            </a:r>
            <a:endParaRPr lang="tr-TR" sz="14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lvl="1" indent="0">
              <a:lnSpc>
                <a:spcPct val="110000"/>
              </a:lnSpc>
              <a:buNone/>
            </a:pPr>
            <a:r>
              <a:rPr lang="tr-TR" sz="1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tr-TR" sz="1400" dirty="0">
                <a:solidFill>
                  <a:schemeClr val="accent6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-</a:t>
            </a:r>
            <a:r>
              <a:rPr lang="en-US" sz="1400" dirty="0">
                <a:solidFill>
                  <a:schemeClr val="accent6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-comm_input(0) is a indexed name</a:t>
            </a:r>
            <a:r>
              <a:rPr lang="en-US" sz="1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	</a:t>
            </a:r>
          </a:p>
          <a:p>
            <a:pPr marL="457200" lvl="1" indent="0">
              <a:lnSpc>
                <a:spcPct val="110000"/>
              </a:lnSpc>
              <a:buNone/>
            </a:pPr>
            <a:r>
              <a:rPr lang="tr-TR" sz="1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end if;	</a:t>
            </a:r>
          </a:p>
          <a:p>
            <a:pPr marL="457200" lvl="1" indent="0">
              <a:lnSpc>
                <a:spcPct val="110000"/>
              </a:lnSpc>
              <a:buNone/>
            </a:pPr>
            <a:r>
              <a:rPr lang="en-US" sz="1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tr-TR" sz="1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pPr marL="457200" lvl="1" indent="0">
              <a:lnSpc>
                <a:spcPct val="110000"/>
              </a:lnSpc>
              <a:buNone/>
            </a:pPr>
            <a:r>
              <a:rPr lang="tr-TR" sz="1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if(output_vld = '1') then	</a:t>
            </a:r>
          </a:p>
          <a:p>
            <a:pPr marL="457200" lvl="1" indent="0">
              <a:lnSpc>
                <a:spcPct val="110000"/>
              </a:lnSpc>
              <a:buNone/>
            </a:pPr>
            <a:r>
              <a:rPr lang="tr-TR" sz="1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</a:t>
            </a:r>
            <a:r>
              <a:rPr lang="en-US" sz="1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data_out &lt;= data;</a:t>
            </a:r>
            <a:endParaRPr lang="en-US" sz="14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lvl="1" indent="0">
              <a:lnSpc>
                <a:spcPct val="110000"/>
              </a:lnSpc>
              <a:buNone/>
            </a:pPr>
            <a:r>
              <a:rPr lang="tr-TR" sz="1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end if;	</a:t>
            </a:r>
          </a:p>
          <a:p>
            <a:pPr marL="457200" lvl="1" indent="0">
              <a:lnSpc>
                <a:spcPct val="110000"/>
              </a:lnSpc>
              <a:buNone/>
            </a:pPr>
            <a:r>
              <a:rPr lang="en-US" sz="1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end if;</a:t>
            </a:r>
          </a:p>
          <a:p>
            <a:pPr marL="457200" lvl="1" indent="0">
              <a:lnSpc>
                <a:spcPct val="110000"/>
              </a:lnSpc>
              <a:buNone/>
            </a:pPr>
            <a:r>
              <a:rPr lang="en-US" sz="1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end process;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12444F-44E7-39E5-B4F7-6039135740A0}"/>
              </a:ext>
            </a:extLst>
          </p:cNvPr>
          <p:cNvSpPr txBox="1">
            <a:spLocks/>
          </p:cNvSpPr>
          <p:nvPr/>
        </p:nvSpPr>
        <p:spPr>
          <a:xfrm>
            <a:off x="7370113" y="698604"/>
            <a:ext cx="7403126" cy="546079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lvl="1" indent="0" algn="just">
              <a:lnSpc>
                <a:spcPct val="110000"/>
              </a:lnSpc>
              <a:buFont typeface="Arial" panose="020B0604020202020204" pitchFamily="34" charset="0"/>
              <a:buNone/>
            </a:pPr>
            <a:endParaRPr lang="en-US" sz="14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7" name="Düz Bağlayıcı 6">
            <a:extLst>
              <a:ext uri="{FF2B5EF4-FFF2-40B4-BE49-F238E27FC236}">
                <a16:creationId xmlns:a16="http://schemas.microsoft.com/office/drawing/2014/main" id="{FA445E6A-C372-09AC-69A1-CB7A7627213D}"/>
              </a:ext>
            </a:extLst>
          </p:cNvPr>
          <p:cNvCxnSpPr>
            <a:cxnSpLocks/>
          </p:cNvCxnSpPr>
          <p:nvPr/>
        </p:nvCxnSpPr>
        <p:spPr>
          <a:xfrm>
            <a:off x="7349924" y="542454"/>
            <a:ext cx="0" cy="5460793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8740516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70000"/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BB8131B-848F-A970-AE86-D5124706983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FD745759-3444-CE05-BB20-ECDBC38C242B}"/>
              </a:ext>
            </a:extLst>
          </p:cNvPr>
          <p:cNvSpPr txBox="1">
            <a:spLocks/>
          </p:cNvSpPr>
          <p:nvPr/>
        </p:nvSpPr>
        <p:spPr>
          <a:xfrm>
            <a:off x="5907110" y="0"/>
            <a:ext cx="6284889" cy="45803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r-TR" sz="2800" b="1" i="0" u="none" strike="noStrike" kern="1200" cap="all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w Cen MT" panose="020B0602020104020603"/>
                <a:ea typeface="+mj-ea"/>
                <a:cs typeface="+mj-cs"/>
              </a:rPr>
              <a:t>14. ELABORATION AND EXECUTION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F7F4627A-B78B-C4DE-6723-65B7165468B4}"/>
              </a:ext>
            </a:extLst>
          </p:cNvPr>
          <p:cNvSpPr txBox="1">
            <a:spLocks/>
          </p:cNvSpPr>
          <p:nvPr/>
        </p:nvSpPr>
        <p:spPr>
          <a:xfrm>
            <a:off x="5907111" y="479201"/>
            <a:ext cx="6284890" cy="409703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Tx/>
              <a:buSzPct val="125000"/>
              <a:buFont typeface="Arial" panose="020B0604020202020204" pitchFamily="34" charset="0"/>
              <a:buNone/>
              <a:tabLst/>
              <a:defRPr/>
            </a:pPr>
            <a:r>
              <a:rPr kumimoji="0" 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w Cen MT" panose="020B0602020104020603"/>
                <a:ea typeface="+mn-ea"/>
                <a:cs typeface="+mn-cs"/>
              </a:rPr>
              <a:t> </a:t>
            </a:r>
            <a:r>
              <a:rPr kumimoji="0" lang="tr-TR" sz="24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w Cen MT" panose="020B0602020104020603"/>
                <a:ea typeface="+mn-ea"/>
                <a:cs typeface="+mn-cs"/>
              </a:rPr>
              <a:t>  14.1 </a:t>
            </a:r>
            <a:r>
              <a:rPr kumimoji="0" 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w Cen MT" panose="020B0602020104020603"/>
                <a:ea typeface="+mn-ea"/>
                <a:cs typeface="+mn-cs"/>
              </a:rPr>
              <a:t>General</a:t>
            </a:r>
          </a:p>
          <a:p>
            <a:pPr marL="0" marR="0" lvl="0" indent="0" algn="l" defTabSz="914400" rtl="0" eaLnBrk="1" fontAlgn="auto" latinLnBrk="0" hangingPunct="1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Tx/>
              <a:buSzPct val="125000"/>
              <a:buFont typeface="Arial" panose="020B0604020202020204" pitchFamily="34" charset="0"/>
              <a:buNone/>
              <a:tabLst/>
              <a:defRPr/>
            </a:pPr>
            <a:r>
              <a:rPr kumimoji="0" 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w Cen MT" panose="020B0602020104020603"/>
                <a:ea typeface="+mn-ea"/>
                <a:cs typeface="+mn-cs"/>
              </a:rPr>
              <a:t> </a:t>
            </a:r>
            <a:r>
              <a:rPr kumimoji="0" lang="tr-TR" sz="24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w Cen MT" panose="020B0602020104020603"/>
                <a:ea typeface="+mn-ea"/>
                <a:cs typeface="+mn-cs"/>
              </a:rPr>
              <a:t>  14</a:t>
            </a:r>
            <a:r>
              <a:rPr kumimoji="0" 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w Cen MT" panose="020B0602020104020603"/>
                <a:ea typeface="+mn-ea"/>
                <a:cs typeface="+mn-cs"/>
              </a:rPr>
              <a:t>.2 </a:t>
            </a:r>
            <a:r>
              <a:rPr kumimoji="0" lang="tr-TR" sz="24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w Cen MT" panose="020B0602020104020603"/>
                <a:ea typeface="+mn-ea"/>
                <a:cs typeface="+mn-cs"/>
              </a:rPr>
              <a:t>Elaboration</a:t>
            </a:r>
            <a:r>
              <a:rPr kumimoji="0" lang="tr-TR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w Cen MT" panose="020B0602020104020603"/>
                <a:ea typeface="+mn-ea"/>
                <a:cs typeface="+mn-cs"/>
              </a:rPr>
              <a:t> of a Design </a:t>
            </a:r>
            <a:r>
              <a:rPr kumimoji="0" lang="tr-TR" sz="24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w Cen MT" panose="020B0602020104020603"/>
                <a:ea typeface="+mn-ea"/>
                <a:cs typeface="+mn-cs"/>
              </a:rPr>
              <a:t>Hierarchy</a:t>
            </a:r>
            <a:endParaRPr kumimoji="0" lang="en-US" sz="2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w Cen MT" panose="020B0602020104020603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Tx/>
              <a:buSzPct val="125000"/>
              <a:buFont typeface="Arial" panose="020B0604020202020204" pitchFamily="34" charset="0"/>
              <a:buNone/>
              <a:tabLst/>
              <a:defRPr/>
            </a:pPr>
            <a:r>
              <a:rPr kumimoji="0" 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w Cen MT" panose="020B0602020104020603"/>
                <a:ea typeface="+mn-ea"/>
                <a:cs typeface="+mn-cs"/>
              </a:rPr>
              <a:t> </a:t>
            </a:r>
            <a:r>
              <a:rPr kumimoji="0" lang="tr-TR" sz="24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w Cen MT" panose="020B0602020104020603"/>
                <a:ea typeface="+mn-ea"/>
                <a:cs typeface="+mn-cs"/>
              </a:rPr>
              <a:t>  14</a:t>
            </a:r>
            <a:r>
              <a:rPr kumimoji="0" 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w Cen MT" panose="020B0602020104020603"/>
                <a:ea typeface="+mn-ea"/>
                <a:cs typeface="+mn-cs"/>
              </a:rPr>
              <a:t>.3 </a:t>
            </a:r>
            <a:r>
              <a:rPr kumimoji="0" lang="tr-TR" sz="24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w Cen MT" panose="020B0602020104020603"/>
                <a:ea typeface="+mn-ea"/>
                <a:cs typeface="+mn-cs"/>
              </a:rPr>
              <a:t>Elaboration</a:t>
            </a:r>
            <a:r>
              <a:rPr kumimoji="0" lang="tr-TR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w Cen MT" panose="020B0602020104020603"/>
                <a:ea typeface="+mn-ea"/>
                <a:cs typeface="+mn-cs"/>
              </a:rPr>
              <a:t> of a </a:t>
            </a:r>
            <a:r>
              <a:rPr kumimoji="0" lang="tr-TR" sz="24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w Cen MT" panose="020B0602020104020603"/>
                <a:ea typeface="+mn-ea"/>
                <a:cs typeface="+mn-cs"/>
              </a:rPr>
              <a:t>Block</a:t>
            </a:r>
            <a:r>
              <a:rPr kumimoji="0" lang="tr-TR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w Cen MT" panose="020B0602020104020603"/>
                <a:ea typeface="+mn-ea"/>
                <a:cs typeface="+mn-cs"/>
              </a:rPr>
              <a:t>, </a:t>
            </a:r>
            <a:r>
              <a:rPr kumimoji="0" lang="tr-TR" sz="24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w Cen MT" panose="020B0602020104020603"/>
                <a:ea typeface="+mn-ea"/>
                <a:cs typeface="+mn-cs"/>
              </a:rPr>
              <a:t>Package</a:t>
            </a:r>
            <a:r>
              <a:rPr kumimoji="0" lang="tr-TR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w Cen MT" panose="020B0602020104020603"/>
                <a:ea typeface="+mn-ea"/>
                <a:cs typeface="+mn-cs"/>
              </a:rPr>
              <a:t>, </a:t>
            </a:r>
            <a:r>
              <a:rPr kumimoji="0" lang="tr-TR" sz="24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w Cen MT" panose="020B0602020104020603"/>
                <a:ea typeface="+mn-ea"/>
                <a:cs typeface="+mn-cs"/>
              </a:rPr>
              <a:t>Subprogram</a:t>
            </a:r>
            <a:r>
              <a:rPr kumimoji="0" lang="tr-TR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w Cen MT" panose="020B0602020104020603"/>
                <a:ea typeface="+mn-ea"/>
                <a:cs typeface="+mn-cs"/>
              </a:rPr>
              <a:t> </a:t>
            </a:r>
            <a:r>
              <a:rPr kumimoji="0" lang="tr-TR" sz="24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w Cen MT" panose="020B0602020104020603"/>
                <a:ea typeface="+mn-ea"/>
                <a:cs typeface="+mn-cs"/>
              </a:rPr>
              <a:t>or</a:t>
            </a:r>
            <a:r>
              <a:rPr kumimoji="0" lang="tr-TR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w Cen MT" panose="020B0602020104020603"/>
                <a:ea typeface="+mn-ea"/>
                <a:cs typeface="+mn-cs"/>
              </a:rPr>
              <a:t> </a:t>
            </a:r>
            <a:r>
              <a:rPr kumimoji="0" lang="tr-TR" sz="24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w Cen MT" panose="020B0602020104020603"/>
                <a:ea typeface="+mn-ea"/>
                <a:cs typeface="+mn-cs"/>
              </a:rPr>
              <a:t>Protected</a:t>
            </a:r>
            <a:r>
              <a:rPr kumimoji="0" lang="tr-TR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w Cen MT" panose="020B0602020104020603"/>
                <a:ea typeface="+mn-ea"/>
                <a:cs typeface="+mn-cs"/>
              </a:rPr>
              <a:t> </a:t>
            </a:r>
            <a:r>
              <a:rPr kumimoji="0" lang="tr-TR" sz="24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w Cen MT" panose="020B0602020104020603"/>
                <a:ea typeface="+mn-ea"/>
                <a:cs typeface="+mn-cs"/>
              </a:rPr>
              <a:t>Type</a:t>
            </a:r>
            <a:r>
              <a:rPr kumimoji="0" lang="tr-TR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w Cen MT" panose="020B0602020104020603"/>
                <a:ea typeface="+mn-ea"/>
                <a:cs typeface="+mn-cs"/>
              </a:rPr>
              <a:t> </a:t>
            </a:r>
            <a:r>
              <a:rPr kumimoji="0" lang="tr-TR" sz="24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w Cen MT" panose="020B0602020104020603"/>
                <a:ea typeface="+mn-ea"/>
                <a:cs typeface="+mn-cs"/>
              </a:rPr>
              <a:t>Header</a:t>
            </a:r>
            <a:endParaRPr kumimoji="0" lang="en-US" sz="2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w Cen MT" panose="020B0602020104020603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Tx/>
              <a:buSzPct val="125000"/>
              <a:buFont typeface="Arial" panose="020B0604020202020204" pitchFamily="34" charset="0"/>
              <a:buNone/>
              <a:tabLst/>
              <a:defRPr/>
            </a:pPr>
            <a:r>
              <a:rPr kumimoji="0" lang="tr-TR" sz="24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w Cen MT" panose="020B0602020104020603"/>
                <a:ea typeface="+mn-ea"/>
                <a:cs typeface="+mn-cs"/>
              </a:rPr>
              <a:t> </a:t>
            </a:r>
            <a:r>
              <a:rPr kumimoji="0" lang="en-GB" sz="24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w Cen MT" panose="020B0602020104020603"/>
                <a:ea typeface="+mn-ea"/>
                <a:cs typeface="+mn-cs"/>
              </a:rPr>
              <a:t>  </a:t>
            </a:r>
            <a:r>
              <a:rPr kumimoji="0" lang="tr-TR" sz="24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w Cen MT" panose="020B0602020104020603"/>
                <a:ea typeface="+mn-ea"/>
                <a:cs typeface="+mn-cs"/>
              </a:rPr>
              <a:t>14</a:t>
            </a:r>
            <a:r>
              <a:rPr kumimoji="0" 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w Cen MT" panose="020B0602020104020603"/>
                <a:ea typeface="+mn-ea"/>
                <a:cs typeface="+mn-cs"/>
              </a:rPr>
              <a:t>.4 </a:t>
            </a:r>
            <a:r>
              <a:rPr kumimoji="0" lang="tr-TR" sz="24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w Cen MT" panose="020B0602020104020603"/>
                <a:ea typeface="+mn-ea"/>
                <a:cs typeface="+mn-cs"/>
              </a:rPr>
              <a:t>Elaboration</a:t>
            </a:r>
            <a:r>
              <a:rPr kumimoji="0" lang="tr-TR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w Cen MT" panose="020B0602020104020603"/>
                <a:ea typeface="+mn-ea"/>
                <a:cs typeface="+mn-cs"/>
              </a:rPr>
              <a:t> of a </a:t>
            </a:r>
            <a:r>
              <a:rPr kumimoji="0" lang="tr-TR" sz="24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w Cen MT" panose="020B0602020104020603"/>
                <a:ea typeface="+mn-ea"/>
                <a:cs typeface="+mn-cs"/>
              </a:rPr>
              <a:t>Declarative</a:t>
            </a:r>
            <a:r>
              <a:rPr kumimoji="0" lang="tr-TR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w Cen MT" panose="020B0602020104020603"/>
                <a:ea typeface="+mn-ea"/>
                <a:cs typeface="+mn-cs"/>
              </a:rPr>
              <a:t> </a:t>
            </a:r>
            <a:r>
              <a:rPr kumimoji="0" lang="tr-TR" sz="24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w Cen MT" panose="020B0602020104020603"/>
                <a:ea typeface="+mn-ea"/>
                <a:cs typeface="+mn-cs"/>
              </a:rPr>
              <a:t>Part</a:t>
            </a:r>
            <a:endParaRPr kumimoji="0" lang="tr-TR" sz="2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w Cen MT" panose="020B0602020104020603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Tx/>
              <a:buSzPct val="125000"/>
              <a:buFont typeface="Arial" panose="020B0604020202020204" pitchFamily="34" charset="0"/>
              <a:buNone/>
              <a:tabLst/>
              <a:defRPr/>
            </a:pPr>
            <a:r>
              <a:rPr kumimoji="0" lang="en-GB" sz="24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w Cen MT" panose="020B0602020104020603"/>
                <a:ea typeface="+mn-ea"/>
                <a:cs typeface="+mn-cs"/>
              </a:rPr>
              <a:t>   </a:t>
            </a:r>
            <a:r>
              <a:rPr kumimoji="0" lang="tr-TR" sz="24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w Cen MT" panose="020B0602020104020603"/>
                <a:ea typeface="+mn-ea"/>
                <a:cs typeface="+mn-cs"/>
              </a:rPr>
              <a:t>14</a:t>
            </a:r>
            <a:r>
              <a:rPr kumimoji="0" 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w Cen MT" panose="020B0602020104020603"/>
                <a:ea typeface="+mn-ea"/>
                <a:cs typeface="+mn-cs"/>
              </a:rPr>
              <a:t>.5 </a:t>
            </a:r>
            <a:r>
              <a:rPr kumimoji="0" lang="tr-TR" sz="24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w Cen MT" panose="020B0602020104020603"/>
                <a:ea typeface="+mn-ea"/>
                <a:cs typeface="+mn-cs"/>
              </a:rPr>
              <a:t>Elaboration</a:t>
            </a:r>
            <a:r>
              <a:rPr kumimoji="0" lang="tr-TR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w Cen MT" panose="020B0602020104020603"/>
                <a:ea typeface="+mn-ea"/>
                <a:cs typeface="+mn-cs"/>
              </a:rPr>
              <a:t> of a Statement </a:t>
            </a:r>
            <a:r>
              <a:rPr kumimoji="0" lang="tr-TR" sz="24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w Cen MT" panose="020B0602020104020603"/>
                <a:ea typeface="+mn-ea"/>
                <a:cs typeface="+mn-cs"/>
              </a:rPr>
              <a:t>Part</a:t>
            </a:r>
            <a:r>
              <a:rPr kumimoji="0" lang="en-GB" sz="24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w Cen MT" panose="020B0602020104020603"/>
                <a:ea typeface="+mn-ea"/>
                <a:cs typeface="+mn-cs"/>
              </a:rPr>
              <a:t> </a:t>
            </a:r>
          </a:p>
          <a:p>
            <a:pPr marL="0" marR="0" lvl="0" indent="0" algn="l" defTabSz="914400" rtl="0" eaLnBrk="1" fontAlgn="auto" latinLnBrk="0" hangingPunct="1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Tx/>
              <a:buSzPct val="125000"/>
              <a:buFont typeface="Arial" panose="020B0604020202020204" pitchFamily="34" charset="0"/>
              <a:buNone/>
              <a:tabLst/>
              <a:defRPr/>
            </a:pPr>
            <a:r>
              <a:rPr kumimoji="0" lang="en-GB" sz="24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w Cen MT" panose="020B0602020104020603"/>
                <a:ea typeface="+mn-ea"/>
                <a:cs typeface="+mn-cs"/>
              </a:rPr>
              <a:t>   </a:t>
            </a:r>
            <a:r>
              <a:rPr kumimoji="0" lang="tr-TR" sz="24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w Cen MT" panose="020B0602020104020603"/>
                <a:ea typeface="+mn-ea"/>
                <a:cs typeface="+mn-cs"/>
              </a:rPr>
              <a:t>14</a:t>
            </a:r>
            <a:r>
              <a:rPr kumimoji="0" 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w Cen MT" panose="020B0602020104020603"/>
                <a:ea typeface="+mn-ea"/>
                <a:cs typeface="+mn-cs"/>
              </a:rPr>
              <a:t>.6 </a:t>
            </a:r>
            <a:r>
              <a:rPr kumimoji="0" lang="tr-TR" sz="24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w Cen MT" panose="020B0602020104020603"/>
                <a:ea typeface="+mn-ea"/>
                <a:cs typeface="+mn-cs"/>
              </a:rPr>
              <a:t>Dynamic</a:t>
            </a:r>
            <a:r>
              <a:rPr kumimoji="0" lang="tr-TR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w Cen MT" panose="020B0602020104020603"/>
                <a:ea typeface="+mn-ea"/>
                <a:cs typeface="+mn-cs"/>
              </a:rPr>
              <a:t> </a:t>
            </a:r>
            <a:r>
              <a:rPr kumimoji="0" lang="tr-TR" sz="24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w Cen MT" panose="020B0602020104020603"/>
                <a:ea typeface="+mn-ea"/>
                <a:cs typeface="+mn-cs"/>
              </a:rPr>
              <a:t>Elaboration</a:t>
            </a:r>
            <a:endParaRPr kumimoji="0" lang="en-US" sz="2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w Cen MT" panose="020B0602020104020603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Tx/>
              <a:buSzPct val="125000"/>
              <a:buFont typeface="Arial" panose="020B0604020202020204" pitchFamily="34" charset="0"/>
              <a:buNone/>
              <a:tabLst/>
              <a:defRPr/>
            </a:pPr>
            <a:r>
              <a:rPr kumimoji="0" lang="tr-TR" sz="24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w Cen MT" panose="020B0602020104020603"/>
                <a:ea typeface="+mn-ea"/>
                <a:cs typeface="+mn-cs"/>
              </a:rPr>
              <a:t>   14.</a:t>
            </a:r>
            <a:r>
              <a:rPr kumimoji="0" lang="en-GB" sz="24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w Cen MT" panose="020B0602020104020603"/>
                <a:ea typeface="+mn-ea"/>
                <a:cs typeface="+mn-cs"/>
              </a:rPr>
              <a:t>7</a:t>
            </a:r>
            <a:r>
              <a:rPr kumimoji="0" lang="tr-TR" sz="24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w Cen MT" panose="020B0602020104020603"/>
                <a:ea typeface="+mn-ea"/>
                <a:cs typeface="+mn-cs"/>
              </a:rPr>
              <a:t> </a:t>
            </a:r>
            <a:r>
              <a:rPr kumimoji="0" lang="tr-TR" sz="24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w Cen MT" panose="020B0602020104020603"/>
                <a:ea typeface="+mn-ea"/>
                <a:cs typeface="+mn-cs"/>
              </a:rPr>
              <a:t>Execution</a:t>
            </a:r>
            <a:r>
              <a:rPr kumimoji="0" lang="tr-TR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w Cen MT" panose="020B0602020104020603"/>
                <a:ea typeface="+mn-ea"/>
                <a:cs typeface="+mn-cs"/>
              </a:rPr>
              <a:t> of a Model</a:t>
            </a:r>
            <a:endParaRPr kumimoji="0" lang="en-US" sz="2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w Cen MT" panose="020B0602020104020603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Tx/>
              <a:buSzPct val="125000"/>
              <a:buFont typeface="Arial" panose="020B0604020202020204" pitchFamily="34" charset="0"/>
              <a:buNone/>
              <a:tabLst/>
              <a:defRPr/>
            </a:pPr>
            <a:r>
              <a:rPr kumimoji="0" lang="tr-TR" sz="24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w Cen MT" panose="020B0602020104020603"/>
                <a:ea typeface="+mn-ea"/>
                <a:cs typeface="+mn-cs"/>
              </a:rPr>
              <a:t> </a:t>
            </a:r>
            <a:r>
              <a:rPr kumimoji="0" lang="en-GB" sz="24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w Cen MT" panose="020B0602020104020603"/>
                <a:ea typeface="+mn-ea"/>
                <a:cs typeface="+mn-cs"/>
              </a:rPr>
              <a:t> </a:t>
            </a:r>
            <a:r>
              <a:rPr kumimoji="0" lang="tr-TR" sz="24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w Cen MT" panose="020B0602020104020603"/>
                <a:ea typeface="+mn-ea"/>
                <a:cs typeface="+mn-cs"/>
              </a:rPr>
              <a:t> </a:t>
            </a:r>
            <a:r>
              <a:rPr kumimoji="0" lang="en-GB" sz="24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w Cen MT" panose="020B0602020104020603"/>
                <a:ea typeface="+mn-ea"/>
                <a:cs typeface="+mn-cs"/>
              </a:rPr>
              <a:t>   </a:t>
            </a:r>
            <a:endParaRPr kumimoji="0" lang="en-US" sz="2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w Cen MT" panose="020B0602020104020603"/>
              <a:ea typeface="+mn-ea"/>
              <a:cs typeface="+mn-cs"/>
            </a:endParaRPr>
          </a:p>
        </p:txBody>
      </p:sp>
      <p:pic>
        <p:nvPicPr>
          <p:cNvPr id="7" name="Picture 6" descr="close up of circuit board">
            <a:extLst>
              <a:ext uri="{FF2B5EF4-FFF2-40B4-BE49-F238E27FC236}">
                <a16:creationId xmlns:a16="http://schemas.microsoft.com/office/drawing/2014/main" id="{C9AB72EA-9237-DE89-D066-2959A04C8ED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30000"/>
          </a:blip>
          <a:srcRect l="17220" r="9210" b="-1"/>
          <a:stretch/>
        </p:blipFill>
        <p:spPr>
          <a:xfrm>
            <a:off x="-10357" y="10"/>
            <a:ext cx="5917468" cy="6857990"/>
          </a:xfrm>
          <a:prstGeom prst="rect">
            <a:avLst/>
          </a:prstGeom>
        </p:spPr>
      </p:pic>
      <p:sp>
        <p:nvSpPr>
          <p:cNvPr id="10" name="Subtitle 2">
            <a:extLst>
              <a:ext uri="{FF2B5EF4-FFF2-40B4-BE49-F238E27FC236}">
                <a16:creationId xmlns:a16="http://schemas.microsoft.com/office/drawing/2014/main" id="{80E57893-EC59-F2DA-28FE-C0D6D1DF0D38}"/>
              </a:ext>
            </a:extLst>
          </p:cNvPr>
          <p:cNvSpPr txBox="1">
            <a:spLocks/>
          </p:cNvSpPr>
          <p:nvPr/>
        </p:nvSpPr>
        <p:spPr>
          <a:xfrm>
            <a:off x="-10358" y="152676"/>
            <a:ext cx="5982231" cy="132912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125000"/>
              <a:buFont typeface="Arial" panose="020B0604020202020204" pitchFamily="34" charset="0"/>
              <a:buNone/>
              <a:tabLst/>
              <a:defRPr/>
            </a:pPr>
            <a:r>
              <a:rPr kumimoji="0" lang="en-US" sz="60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w Cen MT" panose="020B0602020104020603"/>
                <a:ea typeface="+mn-ea"/>
                <a:cs typeface="+mn-cs"/>
              </a:rPr>
              <a:t>Chapter </a:t>
            </a:r>
            <a:r>
              <a:rPr kumimoji="0" lang="tr-TR" sz="60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w Cen MT" panose="020B0602020104020603"/>
                <a:ea typeface="+mn-ea"/>
                <a:cs typeface="+mn-cs"/>
              </a:rPr>
              <a:t>14</a:t>
            </a:r>
            <a:endParaRPr kumimoji="0" lang="en-US" sz="6000" b="1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Tw Cen MT" panose="020B0602020104020603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125000"/>
              <a:buFont typeface="Arial" panose="020B0604020202020204" pitchFamily="34" charset="0"/>
              <a:buNone/>
              <a:tabLst/>
              <a:defRPr/>
            </a:pPr>
            <a:r>
              <a:rPr kumimoji="0" lang="en-US" sz="60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w Cen MT" panose="020B0602020104020603"/>
                <a:ea typeface="+mn-ea"/>
                <a:cs typeface="+mn-cs"/>
              </a:rPr>
              <a:t>Presenter: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125000"/>
              <a:buFont typeface="Arial" panose="020B0604020202020204" pitchFamily="34" charset="0"/>
              <a:buNone/>
              <a:tabLst/>
              <a:defRPr/>
            </a:pPr>
            <a:r>
              <a:rPr kumimoji="0" lang="en-GB" sz="6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w Cen MT" panose="020B0602020104020603"/>
                <a:ea typeface="+mn-ea"/>
                <a:cs typeface="+mn-cs"/>
              </a:rPr>
              <a:t>Seyit Ko</a:t>
            </a:r>
            <a:r>
              <a:rPr kumimoji="0" lang="tr-TR" sz="6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w Cen MT" panose="020B0602020104020603"/>
                <a:ea typeface="+mn-ea"/>
                <a:cs typeface="+mn-cs"/>
              </a:rPr>
              <a:t>çak</a:t>
            </a:r>
            <a:endParaRPr kumimoji="0" lang="en-US" sz="6000" b="1" i="1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w Cen MT" panose="020B0602020104020603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34648171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70000"/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D969D6B-C7D1-EB74-5C07-8C0A19D4E03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441D8A0E-1324-4DC0-DABA-4DB0828848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3876" y="698604"/>
            <a:ext cx="10724247" cy="817897"/>
          </a:xfrm>
        </p:spPr>
        <p:txBody>
          <a:bodyPr>
            <a:noAutofit/>
          </a:bodyPr>
          <a:lstStyle/>
          <a:p>
            <a:pPr>
              <a:lnSpc>
                <a:spcPct val="110000"/>
              </a:lnSpc>
            </a:pP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To execute a model, the design hierarchy is first elaborated, followed by the initialization of nets, and then the repetitive simulation cycle begins, during which processes are executed and nets are updated</a:t>
            </a:r>
            <a:endParaRPr lang="tr-TR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10000"/>
              </a:lnSpc>
            </a:pPr>
            <a:endParaRPr kumimoji="0" lang="tr-TR" altLang="tr-TR" sz="20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10000"/>
              </a:lnSpc>
              <a:buNone/>
            </a:pPr>
            <a:br>
              <a:rPr kumimoji="0" lang="tr-TR" altLang="tr-TR" sz="27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kumimoji="0" lang="tr-TR" altLang="tr-TR" sz="27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10000"/>
              </a:lnSpc>
            </a:pPr>
            <a:endParaRPr lang="en-US" sz="27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endParaRPr lang="en-US" sz="2200" dirty="0"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 lvl="1"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endParaRPr lang="en-US" sz="2400" b="1" dirty="0">
              <a:solidFill>
                <a:schemeClr val="bg1"/>
              </a:solidFill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>
              <a:lnSpc>
                <a:spcPct val="110000"/>
              </a:lnSpc>
            </a:pPr>
            <a:endParaRPr lang="en-GB" b="1" dirty="0">
              <a:solidFill>
                <a:schemeClr val="bg1"/>
              </a:solidFill>
            </a:endParaRPr>
          </a:p>
          <a:p>
            <a:pPr lvl="1">
              <a:lnSpc>
                <a:spcPct val="110000"/>
              </a:lnSpc>
            </a:pPr>
            <a:endParaRPr lang="en-GB" b="1" dirty="0">
              <a:solidFill>
                <a:schemeClr val="bg1"/>
              </a:solidFill>
            </a:endParaRPr>
          </a:p>
          <a:p>
            <a:pPr lvl="1">
              <a:lnSpc>
                <a:spcPct val="110000"/>
              </a:lnSpc>
            </a:pPr>
            <a:endParaRPr lang="en-US" sz="2800" b="1" dirty="0">
              <a:solidFill>
                <a:schemeClr val="bg1"/>
              </a:solidFill>
            </a:endParaRP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8903BD1C-328B-0241-1982-B6D2FB524C08}"/>
              </a:ext>
            </a:extLst>
          </p:cNvPr>
          <p:cNvSpPr txBox="1">
            <a:spLocks/>
          </p:cNvSpPr>
          <p:nvPr/>
        </p:nvSpPr>
        <p:spPr bwMode="auto">
          <a:xfrm>
            <a:off x="0" y="0"/>
            <a:ext cx="12190832" cy="5424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02315" indent="-20231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Font typeface="Times" pitchFamily="18" charset="0"/>
              <a:buChar char="•"/>
              <a:defRPr sz="1600">
                <a:solidFill>
                  <a:srgbClr val="000000"/>
                </a:solidFill>
                <a:latin typeface="Vodafone Rg" pitchFamily="34" charset="0"/>
                <a:ea typeface="+mn-ea"/>
                <a:cs typeface="+mn-cs"/>
              </a:defRPr>
            </a:lvl1pPr>
            <a:lvl2pPr marL="399870" indent="-19636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500">
                <a:solidFill>
                  <a:srgbClr val="000000"/>
                </a:solidFill>
                <a:latin typeface="Vodafone Rg" pitchFamily="34" charset="0"/>
              </a:defRPr>
            </a:lvl2pPr>
            <a:lvl3pPr marL="602185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300">
                <a:solidFill>
                  <a:srgbClr val="000000"/>
                </a:solidFill>
                <a:latin typeface="Vodafone Rg" pitchFamily="34" charset="0"/>
              </a:defRPr>
            </a:lvl3pPr>
            <a:lvl4pPr marL="804501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4pPr>
            <a:lvl5pPr marL="1006816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5pPr>
            <a:lvl6pPr marL="1349561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6pPr>
            <a:lvl7pPr marL="1692308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7pPr>
            <a:lvl8pPr marL="2035052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8pPr>
            <a:lvl9pPr marL="2377797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9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ts val="1200"/>
              </a:spcAft>
              <a:buClr>
                <a:srgbClr val="E60000"/>
              </a:buClr>
              <a:buSzPct val="105000"/>
              <a:buFont typeface="Times" pitchFamily="18" charset="0"/>
              <a:buNone/>
              <a:tabLst/>
              <a:defRPr/>
            </a:pPr>
            <a:r>
              <a:rPr kumimoji="0" lang="en-GB" sz="40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w Cen MT (Headings)"/>
                <a:ea typeface="+mn-ea"/>
                <a:cs typeface="+mn-cs"/>
              </a:rPr>
              <a:t>			</a:t>
            </a:r>
            <a:r>
              <a:rPr kumimoji="0" lang="tr-TR" sz="40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w Cen MT (Headings)"/>
                <a:ea typeface="+mn-ea"/>
                <a:cs typeface="+mn-cs"/>
              </a:rPr>
              <a:t>14</a:t>
            </a:r>
            <a:r>
              <a:rPr kumimoji="0" lang="en-GB" sz="40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w Cen MT (Headings)"/>
                <a:ea typeface="+mn-ea"/>
                <a:cs typeface="+mn-cs"/>
              </a:rPr>
              <a:t>.</a:t>
            </a:r>
            <a:r>
              <a:rPr kumimoji="0" lang="tr-TR" sz="40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w Cen MT (Headings)"/>
                <a:ea typeface="+mn-ea"/>
                <a:cs typeface="+mn-cs"/>
              </a:rPr>
              <a:t>1</a:t>
            </a:r>
            <a:r>
              <a:rPr kumimoji="0" lang="en-GB" sz="40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w Cen MT (Headings)"/>
                <a:ea typeface="+mn-ea"/>
                <a:cs typeface="+mn-cs"/>
              </a:rPr>
              <a:t> </a:t>
            </a:r>
            <a:r>
              <a:rPr kumimoji="0" lang="en-GB" sz="4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w Cen MT (Body)"/>
                <a:ea typeface="+mn-ea"/>
                <a:cs typeface="Times New Roman" panose="02020603050405020304" pitchFamily="18" charset="0"/>
              </a:rPr>
              <a:t>GENERAL</a:t>
            </a:r>
            <a:endParaRPr kumimoji="0" lang="en-GB" sz="4000" b="1" i="1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w Cen MT (Body)"/>
              <a:ea typeface="+mn-ea"/>
              <a:cs typeface="Times New Roman" panose="02020603050405020304" pitchFamily="18" charset="0"/>
            </a:endParaRP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CD64DADD-EBE2-E6BE-A262-5C3FC7F2EBF8}"/>
              </a:ext>
            </a:extLst>
          </p:cNvPr>
          <p:cNvSpPr txBox="1">
            <a:spLocks/>
          </p:cNvSpPr>
          <p:nvPr/>
        </p:nvSpPr>
        <p:spPr bwMode="auto">
          <a:xfrm>
            <a:off x="0" y="1481623"/>
            <a:ext cx="12190832" cy="5424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02315" indent="-20231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Font typeface="Times" pitchFamily="18" charset="0"/>
              <a:buChar char="•"/>
              <a:defRPr sz="1600">
                <a:solidFill>
                  <a:srgbClr val="000000"/>
                </a:solidFill>
                <a:latin typeface="Vodafone Rg" pitchFamily="34" charset="0"/>
                <a:ea typeface="+mn-ea"/>
                <a:cs typeface="+mn-cs"/>
              </a:defRPr>
            </a:lvl1pPr>
            <a:lvl2pPr marL="399870" indent="-19636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500">
                <a:solidFill>
                  <a:srgbClr val="000000"/>
                </a:solidFill>
                <a:latin typeface="Vodafone Rg" pitchFamily="34" charset="0"/>
              </a:defRPr>
            </a:lvl2pPr>
            <a:lvl3pPr marL="602185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300">
                <a:solidFill>
                  <a:srgbClr val="000000"/>
                </a:solidFill>
                <a:latin typeface="Vodafone Rg" pitchFamily="34" charset="0"/>
              </a:defRPr>
            </a:lvl3pPr>
            <a:lvl4pPr marL="804501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4pPr>
            <a:lvl5pPr marL="1006816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5pPr>
            <a:lvl6pPr marL="1349561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6pPr>
            <a:lvl7pPr marL="1692308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7pPr>
            <a:lvl8pPr marL="2035052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8pPr>
            <a:lvl9pPr marL="2377797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9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ts val="1200"/>
              </a:spcAft>
              <a:buClr>
                <a:srgbClr val="E60000"/>
              </a:buClr>
              <a:buSzPct val="105000"/>
              <a:buFont typeface="Times" pitchFamily="18" charset="0"/>
              <a:buNone/>
              <a:tabLst/>
              <a:defRPr/>
            </a:pPr>
            <a:r>
              <a:rPr kumimoji="0" lang="en-GB" sz="40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w Cen MT (Headings)"/>
                <a:ea typeface="+mn-ea"/>
                <a:cs typeface="+mn-cs"/>
              </a:rPr>
              <a:t>			</a:t>
            </a:r>
            <a:r>
              <a:rPr kumimoji="0" lang="tr-TR" sz="40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w Cen MT (Headings)"/>
                <a:ea typeface="+mn-ea"/>
                <a:cs typeface="+mn-cs"/>
              </a:rPr>
              <a:t>14</a:t>
            </a:r>
            <a:r>
              <a:rPr kumimoji="0" lang="en-GB" sz="40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w Cen MT (Headings)"/>
                <a:ea typeface="+mn-ea"/>
                <a:cs typeface="+mn-cs"/>
              </a:rPr>
              <a:t>.</a:t>
            </a:r>
            <a:r>
              <a:rPr kumimoji="0" lang="tr-TR" sz="40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w Cen MT (Headings)"/>
                <a:ea typeface="+mn-ea"/>
                <a:cs typeface="+mn-cs"/>
              </a:rPr>
              <a:t>2</a:t>
            </a:r>
            <a:r>
              <a:rPr kumimoji="0" lang="en-GB" sz="40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w Cen MT (Headings)"/>
                <a:ea typeface="+mn-ea"/>
                <a:cs typeface="+mn-cs"/>
              </a:rPr>
              <a:t> </a:t>
            </a:r>
            <a:r>
              <a:rPr kumimoji="0" lang="tr-TR" sz="4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w Cen MT (Body)"/>
                <a:ea typeface="+mn-ea"/>
                <a:cs typeface="Times New Roman" panose="02020603050405020304" pitchFamily="18" charset="0"/>
              </a:rPr>
              <a:t>ELABORATION OF A DESIGN HIERARCHY</a:t>
            </a:r>
            <a:endParaRPr kumimoji="0" lang="en-GB" sz="4000" b="1" i="1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w Cen MT (Body)"/>
              <a:ea typeface="+mn-ea"/>
              <a:cs typeface="Times New Roman" panose="02020603050405020304" pitchFamily="18" charset="0"/>
            </a:endParaRPr>
          </a:p>
        </p:txBody>
      </p:sp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788311DC-123B-0A6B-E102-5DD4688BB803}"/>
              </a:ext>
            </a:extLst>
          </p:cNvPr>
          <p:cNvSpPr txBox="1">
            <a:spLocks/>
          </p:cNvSpPr>
          <p:nvPr/>
        </p:nvSpPr>
        <p:spPr>
          <a:xfrm>
            <a:off x="733292" y="2024077"/>
            <a:ext cx="10724247" cy="371632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8600" marR="0" lvl="0" indent="-228600" algn="l" defTabSz="914400" rtl="0" eaLnBrk="1" fontAlgn="auto" latinLnBrk="0" hangingPunct="1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Tx/>
              <a:buSzPct val="125000"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Definition:</a:t>
            </a:r>
            <a:b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</a:b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Creates processes interconnected by nets, enabling simulation</a:t>
            </a:r>
            <a:endParaRPr kumimoji="0" lang="tr-TR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anose="02020603050405020304" pitchFamily="18" charset="0"/>
              <a:ea typeface="+mn-ea"/>
              <a:cs typeface="Times New Roman" panose="02020603050405020304" pitchFamily="18" charset="0"/>
            </a:endParaRPr>
          </a:p>
          <a:p>
            <a:pPr marL="228600" marR="0" lvl="0" indent="-228600" algn="l" defTabSz="914400" rtl="0" eaLnBrk="1" fontAlgn="auto" latinLnBrk="0" hangingPunct="1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Tx/>
              <a:buSzPct val="125000"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tr-TR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Process</a:t>
            </a:r>
            <a:r>
              <a:rPr kumimoji="0" lang="en-US" altLang="tr-TR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:</a:t>
            </a:r>
            <a:endParaRPr kumimoji="0" lang="tr-TR" altLang="tr-TR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anose="02020603050405020304" pitchFamily="18" charset="0"/>
              <a:ea typeface="+mn-ea"/>
              <a:cs typeface="Times New Roman" panose="02020603050405020304" pitchFamily="18" charset="0"/>
            </a:endParaRPr>
          </a:p>
          <a:p>
            <a:pPr marL="685800" marR="0" lvl="1" indent="-228600" algn="l" defTabSz="914400" rtl="0" eaLnBrk="1" fontAlgn="auto" latinLnBrk="0" hangingPunct="1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Tx/>
              <a:buSzPct val="125000"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tr-TR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Executes </a:t>
            </a:r>
            <a:r>
              <a:rPr kumimoji="0" lang="en-US" altLang="tr-TR" sz="20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vhpiCbStartOfElaboration</a:t>
            </a:r>
            <a:r>
              <a:rPr kumimoji="0" lang="en-US" altLang="tr-TR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 and </a:t>
            </a:r>
            <a:r>
              <a:rPr kumimoji="0" lang="en-US" altLang="tr-TR" sz="20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vhpiCbEndOfElaboration</a:t>
            </a:r>
            <a:r>
              <a:rPr kumimoji="0" lang="en-US" altLang="tr-TR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 </a:t>
            </a:r>
            <a:r>
              <a:rPr kumimoji="0" lang="en-US" altLang="tr-TR" sz="2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callbacks.Prepares</a:t>
            </a:r>
            <a:r>
              <a:rPr kumimoji="0" lang="en-US" altLang="tr-TR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 block statements and implicit configurations for unbound components</a:t>
            </a:r>
            <a:endParaRPr kumimoji="0" lang="tr-TR" altLang="tr-TR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anose="02020603050405020304" pitchFamily="18" charset="0"/>
              <a:ea typeface="+mn-ea"/>
              <a:cs typeface="Times New Roman" panose="02020603050405020304" pitchFamily="18" charset="0"/>
            </a:endParaRPr>
          </a:p>
          <a:p>
            <a:pPr marL="228600" marR="0" lvl="0" indent="-228600" algn="l" defTabSz="914400" rtl="0" eaLnBrk="1" fontAlgn="auto" latinLnBrk="0" hangingPunct="1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Tx/>
              <a:buSzPct val="125000"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Key Steps:</a:t>
            </a: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anose="02020603050405020304" pitchFamily="18" charset="0"/>
              <a:ea typeface="+mn-ea"/>
              <a:cs typeface="Times New Roman" panose="02020603050405020304" pitchFamily="18" charset="0"/>
            </a:endParaRPr>
          </a:p>
          <a:p>
            <a:pPr marL="685800" marR="0" lvl="1" indent="-228600" algn="l" defTabSz="914400" rtl="0" eaLnBrk="1" fontAlgn="auto" latinLnBrk="0" hangingPunct="1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Tx/>
              <a:buSzPct val="125000"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Elaborates packages sequentially to resolve dependencies</a:t>
            </a:r>
          </a:p>
          <a:p>
            <a:pPr marL="685800" marR="0" lvl="1" indent="-228600" algn="l" defTabSz="914400" rtl="0" eaLnBrk="1" fontAlgn="auto" latinLnBrk="0" hangingPunct="1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Tx/>
              <a:buSzPct val="125000"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Configures PSL verification units after block elaboration</a:t>
            </a:r>
          </a:p>
          <a:p>
            <a:pPr marL="685800" marR="0" lvl="1" indent="-228600" algn="l" defTabSz="914400" rtl="0" eaLnBrk="1" fontAlgn="auto" latinLnBrk="0" hangingPunct="1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Tx/>
              <a:buSzPct val="125000"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Creates drivers and initializes scalar signals</a:t>
            </a:r>
          </a:p>
          <a:p>
            <a:pPr marL="228600" marR="0" lvl="0" indent="-228600" algn="l" defTabSz="914400" rtl="0" eaLnBrk="1" fontAlgn="auto" latinLnBrk="0" hangingPunct="1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Tx/>
              <a:buSzPct val="125000"/>
              <a:buFont typeface="Arial" panose="020B0604020202020204" pitchFamily="34" charset="0"/>
              <a:buChar char="•"/>
              <a:tabLst/>
              <a:defRPr/>
            </a:pPr>
            <a:endParaRPr kumimoji="0" lang="tr-TR" altLang="tr-TR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anose="02020603050405020304" pitchFamily="18" charset="0"/>
              <a:ea typeface="+mn-ea"/>
              <a:cs typeface="Times New Roman" panose="02020603050405020304" pitchFamily="18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Tx/>
              <a:buSzPct val="125000"/>
              <a:buFont typeface="Arial" panose="020B0604020202020204" pitchFamily="34" charset="0"/>
              <a:buNone/>
              <a:tabLst/>
              <a:defRPr/>
            </a:pPr>
            <a:br>
              <a:rPr kumimoji="0" lang="tr-TR" altLang="tr-TR" sz="27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</a:br>
            <a:endParaRPr kumimoji="0" lang="tr-TR" altLang="tr-TR" sz="27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anose="02020603050405020304" pitchFamily="18" charset="0"/>
              <a:ea typeface="+mn-ea"/>
              <a:cs typeface="Times New Roman" panose="02020603050405020304" pitchFamily="18" charset="0"/>
            </a:endParaRPr>
          </a:p>
          <a:p>
            <a:pPr marL="228600" marR="0" lvl="0" indent="-228600" algn="l" defTabSz="914400" rtl="0" eaLnBrk="1" fontAlgn="auto" latinLnBrk="0" hangingPunct="1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Tx/>
              <a:buSzPct val="125000"/>
              <a:buFont typeface="Arial" panose="020B0604020202020204" pitchFamily="34" charset="0"/>
              <a:buChar char="•"/>
              <a:tabLst/>
              <a:defRPr/>
            </a:pPr>
            <a:endParaRPr kumimoji="0" lang="en-US" sz="27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228600" marR="0" lvl="0" indent="-228600" algn="l" defTabSz="914400" rtl="0" eaLnBrk="1" fontAlgn="auto" latinLnBrk="0" hangingPunct="1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Tx/>
              <a:buSzPct val="125000"/>
              <a:buFont typeface="Arial" panose="020B0604020202020204" pitchFamily="34" charset="0"/>
              <a:buChar char="•"/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  <a:defRPr/>
            </a:pPr>
            <a:endParaRPr kumimoji="0" lang="en-US" sz="22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 pitchFamily="34" charset="0"/>
              <a:ea typeface="Calibri" panose="020F0502020204030204" pitchFamily="34" charset="0"/>
              <a:cs typeface="+mn-cs"/>
            </a:endParaRPr>
          </a:p>
          <a:p>
            <a:pPr marL="685800" marR="0" lvl="1" indent="-228600" algn="l" defTabSz="914400" rtl="0" eaLnBrk="1" fontAlgn="auto" latinLnBrk="0" hangingPunct="1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Tx/>
              <a:buSzPct val="125000"/>
              <a:buFont typeface="Arial" panose="020B0604020202020204" pitchFamily="34" charset="0"/>
              <a:buChar char="•"/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  <a:defRPr/>
            </a:pPr>
            <a:endParaRPr kumimoji="0" lang="en-US" sz="2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Calibri" panose="020F0502020204030204" pitchFamily="34" charset="0"/>
              <a:cs typeface="+mn-cs"/>
            </a:endParaRPr>
          </a:p>
          <a:p>
            <a:pPr marL="228600" marR="0" lvl="0" indent="-228600" algn="l" defTabSz="914400" rtl="0" eaLnBrk="1" fontAlgn="auto" latinLnBrk="0" hangingPunct="1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Tx/>
              <a:buSzPct val="125000"/>
              <a:buFont typeface="Arial" panose="020B0604020202020204" pitchFamily="34" charset="0"/>
              <a:buChar char="•"/>
              <a:tabLst/>
              <a:defRPr/>
            </a:pPr>
            <a:endParaRPr kumimoji="0" lang="en-GB" sz="2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w Cen MT" panose="020B0602020104020603"/>
              <a:ea typeface="+mn-ea"/>
              <a:cs typeface="+mn-cs"/>
            </a:endParaRPr>
          </a:p>
          <a:p>
            <a:pPr marL="685800" marR="0" lvl="1" indent="-228600" algn="l" defTabSz="914400" rtl="0" eaLnBrk="1" fontAlgn="auto" latinLnBrk="0" hangingPunct="1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Tx/>
              <a:buSzPct val="125000"/>
              <a:buFont typeface="Arial" panose="020B0604020202020204" pitchFamily="34" charset="0"/>
              <a:buChar char="•"/>
              <a:tabLst/>
              <a:defRPr/>
            </a:pPr>
            <a:endParaRPr kumimoji="0" lang="en-GB" sz="20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w Cen MT" panose="020B0602020104020603"/>
              <a:ea typeface="+mn-ea"/>
              <a:cs typeface="+mn-cs"/>
            </a:endParaRPr>
          </a:p>
          <a:p>
            <a:pPr marL="685800" marR="0" lvl="1" indent="-228600" algn="l" defTabSz="914400" rtl="0" eaLnBrk="1" fontAlgn="auto" latinLnBrk="0" hangingPunct="1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Tx/>
              <a:buSzPct val="125000"/>
              <a:buFont typeface="Arial" panose="020B0604020202020204" pitchFamily="34" charset="0"/>
              <a:buChar char="•"/>
              <a:tabLst/>
              <a:defRPr/>
            </a:pPr>
            <a:endParaRPr kumimoji="0" lang="en-US" sz="28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w Cen MT" panose="020B0602020104020603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57047587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70000"/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6F13EEB-4D93-0B68-BD4D-C58D1C1D3BD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7B5C6372-22E1-A4EC-D414-01D5C7F055A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3876" y="698604"/>
            <a:ext cx="10724247" cy="1130196"/>
          </a:xfrm>
        </p:spPr>
        <p:txBody>
          <a:bodyPr>
            <a:noAutofit/>
          </a:bodyPr>
          <a:lstStyle/>
          <a:p>
            <a:pPr>
              <a:lnSpc>
                <a:spcPct val="110000"/>
              </a:lnSpc>
            </a:pP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Describes the preparation of </a:t>
            </a:r>
            <a:r>
              <a:rPr lang="en-US" sz="2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protected types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2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generics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2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subprograms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and </a:t>
            </a:r>
            <a:r>
              <a:rPr lang="en-US" sz="2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ports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including their mapping and association. This ensures all components are properly initialized and ready for simulation</a:t>
            </a:r>
            <a:endParaRPr kumimoji="0" lang="tr-TR" altLang="tr-TR" sz="20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10000"/>
              </a:lnSpc>
              <a:buNone/>
            </a:pPr>
            <a:br>
              <a:rPr kumimoji="0" lang="tr-TR" altLang="tr-TR" sz="27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kumimoji="0" lang="tr-TR" altLang="tr-TR" sz="27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10000"/>
              </a:lnSpc>
            </a:pPr>
            <a:endParaRPr lang="en-US" sz="27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endParaRPr lang="en-US" sz="2200" dirty="0"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 lvl="1"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endParaRPr lang="en-US" sz="2400" b="1" dirty="0">
              <a:solidFill>
                <a:schemeClr val="bg1"/>
              </a:solidFill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>
              <a:lnSpc>
                <a:spcPct val="110000"/>
              </a:lnSpc>
            </a:pPr>
            <a:endParaRPr lang="en-GB" b="1" dirty="0">
              <a:solidFill>
                <a:schemeClr val="bg1"/>
              </a:solidFill>
            </a:endParaRPr>
          </a:p>
          <a:p>
            <a:pPr lvl="1">
              <a:lnSpc>
                <a:spcPct val="110000"/>
              </a:lnSpc>
            </a:pPr>
            <a:endParaRPr lang="en-GB" b="1" dirty="0">
              <a:solidFill>
                <a:schemeClr val="bg1"/>
              </a:solidFill>
            </a:endParaRPr>
          </a:p>
          <a:p>
            <a:pPr lvl="1">
              <a:lnSpc>
                <a:spcPct val="110000"/>
              </a:lnSpc>
            </a:pPr>
            <a:endParaRPr lang="en-US" sz="2800" b="1" dirty="0">
              <a:solidFill>
                <a:schemeClr val="bg1"/>
              </a:solidFill>
            </a:endParaRP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D48AE83F-D5F0-ABBC-B28B-5574A6ECF633}"/>
              </a:ext>
            </a:extLst>
          </p:cNvPr>
          <p:cNvSpPr txBox="1">
            <a:spLocks/>
          </p:cNvSpPr>
          <p:nvPr/>
        </p:nvSpPr>
        <p:spPr bwMode="auto">
          <a:xfrm>
            <a:off x="0" y="0"/>
            <a:ext cx="12190832" cy="5424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02315" indent="-20231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Font typeface="Times" pitchFamily="18" charset="0"/>
              <a:buChar char="•"/>
              <a:defRPr sz="1600">
                <a:solidFill>
                  <a:srgbClr val="000000"/>
                </a:solidFill>
                <a:latin typeface="Vodafone Rg" pitchFamily="34" charset="0"/>
                <a:ea typeface="+mn-ea"/>
                <a:cs typeface="+mn-cs"/>
              </a:defRPr>
            </a:lvl1pPr>
            <a:lvl2pPr marL="399870" indent="-19636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500">
                <a:solidFill>
                  <a:srgbClr val="000000"/>
                </a:solidFill>
                <a:latin typeface="Vodafone Rg" pitchFamily="34" charset="0"/>
              </a:defRPr>
            </a:lvl2pPr>
            <a:lvl3pPr marL="602185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300">
                <a:solidFill>
                  <a:srgbClr val="000000"/>
                </a:solidFill>
                <a:latin typeface="Vodafone Rg" pitchFamily="34" charset="0"/>
              </a:defRPr>
            </a:lvl3pPr>
            <a:lvl4pPr marL="804501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4pPr>
            <a:lvl5pPr marL="1006816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5pPr>
            <a:lvl6pPr marL="1349561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6pPr>
            <a:lvl7pPr marL="1692308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7pPr>
            <a:lvl8pPr marL="2035052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8pPr>
            <a:lvl9pPr marL="2377797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9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ts val="1200"/>
              </a:spcAft>
              <a:buClr>
                <a:srgbClr val="E60000"/>
              </a:buClr>
              <a:buSzPct val="105000"/>
              <a:buFont typeface="Times" pitchFamily="18" charset="0"/>
              <a:buNone/>
              <a:tabLst/>
              <a:defRPr/>
            </a:pPr>
            <a:r>
              <a:rPr kumimoji="0" lang="en-GB" sz="40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w Cen MT (Headings)"/>
                <a:ea typeface="+mn-ea"/>
                <a:cs typeface="+mn-cs"/>
              </a:rPr>
              <a:t>			</a:t>
            </a:r>
            <a:r>
              <a:rPr kumimoji="0" lang="tr-TR" sz="40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w Cen MT (Headings)"/>
                <a:ea typeface="+mn-ea"/>
                <a:cs typeface="+mn-cs"/>
              </a:rPr>
              <a:t>14</a:t>
            </a:r>
            <a:r>
              <a:rPr kumimoji="0" lang="en-GB" sz="40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w Cen MT (Headings)"/>
                <a:ea typeface="+mn-ea"/>
                <a:cs typeface="+mn-cs"/>
              </a:rPr>
              <a:t>.</a:t>
            </a:r>
            <a:r>
              <a:rPr kumimoji="0" lang="tr-TR" sz="40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w Cen MT (Headings)"/>
                <a:ea typeface="+mn-ea"/>
                <a:cs typeface="+mn-cs"/>
              </a:rPr>
              <a:t>3</a:t>
            </a:r>
            <a:r>
              <a:rPr kumimoji="0" lang="en-GB" sz="40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w Cen MT (Headings)"/>
                <a:ea typeface="+mn-ea"/>
                <a:cs typeface="+mn-cs"/>
              </a:rPr>
              <a:t> </a:t>
            </a:r>
            <a:r>
              <a:rPr kumimoji="0" lang="tr-TR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w Cen MT" panose="020B0602020104020603"/>
                <a:ea typeface="+mn-ea"/>
                <a:cs typeface="+mn-cs"/>
              </a:rPr>
              <a:t>ELABORATION OF a BLOCK, PACKAGE, SUBPROGRAMS OR PROTECTED TYPE HEADER</a:t>
            </a:r>
            <a:endParaRPr kumimoji="0" lang="en-GB" sz="2000" b="1" i="1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w Cen MT" panose="020B0602020104020603"/>
              <a:ea typeface="+mn-ea"/>
              <a:cs typeface="Times New Roman" panose="02020603050405020304" pitchFamily="18" charset="0"/>
            </a:endParaRP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D378FAA0-1B20-6E7E-6371-C363E34EF72C}"/>
              </a:ext>
            </a:extLst>
          </p:cNvPr>
          <p:cNvSpPr txBox="1">
            <a:spLocks/>
          </p:cNvSpPr>
          <p:nvPr/>
        </p:nvSpPr>
        <p:spPr bwMode="auto">
          <a:xfrm>
            <a:off x="1168" y="1761905"/>
            <a:ext cx="12190832" cy="5424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02315" indent="-20231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Font typeface="Times" pitchFamily="18" charset="0"/>
              <a:buChar char="•"/>
              <a:defRPr sz="1600">
                <a:solidFill>
                  <a:srgbClr val="000000"/>
                </a:solidFill>
                <a:latin typeface="Vodafone Rg" pitchFamily="34" charset="0"/>
                <a:ea typeface="+mn-ea"/>
                <a:cs typeface="+mn-cs"/>
              </a:defRPr>
            </a:lvl1pPr>
            <a:lvl2pPr marL="399870" indent="-19636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500">
                <a:solidFill>
                  <a:srgbClr val="000000"/>
                </a:solidFill>
                <a:latin typeface="Vodafone Rg" pitchFamily="34" charset="0"/>
              </a:defRPr>
            </a:lvl2pPr>
            <a:lvl3pPr marL="602185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300">
                <a:solidFill>
                  <a:srgbClr val="000000"/>
                </a:solidFill>
                <a:latin typeface="Vodafone Rg" pitchFamily="34" charset="0"/>
              </a:defRPr>
            </a:lvl3pPr>
            <a:lvl4pPr marL="804501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4pPr>
            <a:lvl5pPr marL="1006816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5pPr>
            <a:lvl6pPr marL="1349561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6pPr>
            <a:lvl7pPr marL="1692308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7pPr>
            <a:lvl8pPr marL="2035052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8pPr>
            <a:lvl9pPr marL="2377797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9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ts val="1200"/>
              </a:spcAft>
              <a:buClr>
                <a:srgbClr val="E60000"/>
              </a:buClr>
              <a:buSzPct val="105000"/>
              <a:buFont typeface="Times" pitchFamily="18" charset="0"/>
              <a:buNone/>
              <a:tabLst/>
              <a:defRPr/>
            </a:pPr>
            <a:r>
              <a:rPr kumimoji="0" lang="en-GB" sz="40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w Cen MT (Headings)"/>
                <a:ea typeface="+mn-ea"/>
                <a:cs typeface="+mn-cs"/>
              </a:rPr>
              <a:t>			</a:t>
            </a:r>
            <a:r>
              <a:rPr kumimoji="0" lang="tr-TR" sz="40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w Cen MT (Headings)"/>
                <a:ea typeface="+mn-ea"/>
                <a:cs typeface="+mn-cs"/>
              </a:rPr>
              <a:t>14</a:t>
            </a:r>
            <a:r>
              <a:rPr kumimoji="0" lang="en-GB" sz="40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w Cen MT (Headings)"/>
                <a:ea typeface="+mn-ea"/>
                <a:cs typeface="+mn-cs"/>
              </a:rPr>
              <a:t>.</a:t>
            </a:r>
            <a:r>
              <a:rPr kumimoji="0" lang="tr-TR" sz="40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w Cen MT (Headings)"/>
                <a:ea typeface="+mn-ea"/>
                <a:cs typeface="+mn-cs"/>
              </a:rPr>
              <a:t>4</a:t>
            </a:r>
            <a:r>
              <a:rPr kumimoji="0" lang="en-GB" sz="40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w Cen MT (Headings)"/>
                <a:ea typeface="+mn-ea"/>
                <a:cs typeface="+mn-cs"/>
              </a:rPr>
              <a:t> </a:t>
            </a:r>
            <a:r>
              <a:rPr kumimoji="0" lang="tr-TR" sz="4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w Cen MT (Body)"/>
                <a:ea typeface="+mn-ea"/>
                <a:cs typeface="Times New Roman" panose="02020603050405020304" pitchFamily="18" charset="0"/>
              </a:rPr>
              <a:t>ELABORATION OF A DECLARATIVE </a:t>
            </a:r>
            <a:r>
              <a:rPr kumimoji="0" lang="tr-TR" sz="4000" b="1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w Cen MT (Body)"/>
                <a:ea typeface="+mn-ea"/>
                <a:cs typeface="Times New Roman" panose="02020603050405020304" pitchFamily="18" charset="0"/>
              </a:rPr>
              <a:t>PART</a:t>
            </a:r>
            <a:endParaRPr kumimoji="0" lang="tr-TR" sz="40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w Cen MT (Body)"/>
              <a:ea typeface="+mn-ea"/>
              <a:cs typeface="Times New Roman" panose="02020603050405020304" pitchFamily="18" charset="0"/>
            </a:endParaRPr>
          </a:p>
        </p:txBody>
      </p:sp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60E3AB09-79B3-3DBB-04A4-FB0BF9CAC041}"/>
              </a:ext>
            </a:extLst>
          </p:cNvPr>
          <p:cNvSpPr txBox="1">
            <a:spLocks/>
          </p:cNvSpPr>
          <p:nvPr/>
        </p:nvSpPr>
        <p:spPr>
          <a:xfrm>
            <a:off x="733876" y="2375423"/>
            <a:ext cx="10724247" cy="134565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8600" marR="0" lvl="0" indent="-228600" algn="l" defTabSz="914400" rtl="0" eaLnBrk="1" fontAlgn="auto" latinLnBrk="0" hangingPunct="1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Tx/>
              <a:buSzPct val="125000"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Type definitions, subtypes, subprograms, and protected types are elaborated sequentially</a:t>
            </a:r>
            <a:endParaRPr kumimoji="0" lang="tr-TR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anose="02020603050405020304" pitchFamily="18" charset="0"/>
              <a:ea typeface="+mn-ea"/>
              <a:cs typeface="Times New Roman" panose="02020603050405020304" pitchFamily="18" charset="0"/>
            </a:endParaRPr>
          </a:p>
          <a:p>
            <a:pPr marL="228600" marR="0" lvl="0" indent="-228600" algn="l" defTabSz="914400" rtl="0" eaLnBrk="1" fontAlgn="auto" latinLnBrk="0" hangingPunct="1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Tx/>
              <a:buSzPct val="125000"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. Attribute, configuration, and disconnection specifications are processed</a:t>
            </a:r>
            <a:endParaRPr kumimoji="0" lang="tr-TR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anose="02020603050405020304" pitchFamily="18" charset="0"/>
              <a:ea typeface="+mn-ea"/>
              <a:cs typeface="Times New Roman" panose="02020603050405020304" pitchFamily="18" charset="0"/>
            </a:endParaRPr>
          </a:p>
          <a:p>
            <a:pPr marL="228600" marR="0" lvl="0" indent="-228600" algn="l" defTabSz="914400" rtl="0" eaLnBrk="1" fontAlgn="auto" latinLnBrk="0" hangingPunct="1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Tx/>
              <a:buSzPct val="125000"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Binding information, default values, and signal associations are properly established</a:t>
            </a:r>
            <a:endParaRPr kumimoji="0" lang="tr-TR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anose="02020603050405020304" pitchFamily="18" charset="0"/>
              <a:ea typeface="+mn-ea"/>
              <a:cs typeface="Times New Roman" panose="02020603050405020304" pitchFamily="18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Tx/>
              <a:buSzPct val="125000"/>
              <a:buFont typeface="Arial" panose="020B0604020202020204" pitchFamily="34" charset="0"/>
              <a:buNone/>
              <a:tabLst/>
              <a:defRPr/>
            </a:pPr>
            <a:endParaRPr kumimoji="0" lang="tr-TR" altLang="tr-TR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anose="02020603050405020304" pitchFamily="18" charset="0"/>
              <a:ea typeface="+mn-ea"/>
              <a:cs typeface="Times New Roman" panose="02020603050405020304" pitchFamily="18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Tx/>
              <a:buSzPct val="125000"/>
              <a:buFont typeface="Arial" panose="020B0604020202020204" pitchFamily="34" charset="0"/>
              <a:buNone/>
              <a:tabLst/>
              <a:defRPr/>
            </a:pPr>
            <a:br>
              <a:rPr kumimoji="0" lang="tr-TR" altLang="tr-TR" sz="27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</a:br>
            <a:endParaRPr kumimoji="0" lang="tr-TR" altLang="tr-TR" sz="27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anose="02020603050405020304" pitchFamily="18" charset="0"/>
              <a:ea typeface="+mn-ea"/>
              <a:cs typeface="Times New Roman" panose="02020603050405020304" pitchFamily="18" charset="0"/>
            </a:endParaRPr>
          </a:p>
          <a:p>
            <a:pPr marL="228600" marR="0" lvl="0" indent="-228600" algn="l" defTabSz="914400" rtl="0" eaLnBrk="1" fontAlgn="auto" latinLnBrk="0" hangingPunct="1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Tx/>
              <a:buSzPct val="125000"/>
              <a:buFont typeface="Arial" panose="020B0604020202020204" pitchFamily="34" charset="0"/>
              <a:buChar char="•"/>
              <a:tabLst/>
              <a:defRPr/>
            </a:pPr>
            <a:endParaRPr kumimoji="0" lang="en-US" sz="27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228600" marR="0" lvl="0" indent="-228600" algn="l" defTabSz="914400" rtl="0" eaLnBrk="1" fontAlgn="auto" latinLnBrk="0" hangingPunct="1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Tx/>
              <a:buSzPct val="125000"/>
              <a:buFont typeface="Arial" panose="020B0604020202020204" pitchFamily="34" charset="0"/>
              <a:buChar char="•"/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  <a:defRPr/>
            </a:pPr>
            <a:endParaRPr kumimoji="0" lang="en-US" sz="22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 pitchFamily="34" charset="0"/>
              <a:ea typeface="Calibri" panose="020F0502020204030204" pitchFamily="34" charset="0"/>
              <a:cs typeface="+mn-cs"/>
            </a:endParaRPr>
          </a:p>
          <a:p>
            <a:pPr marL="685800" marR="0" lvl="1" indent="-228600" algn="l" defTabSz="914400" rtl="0" eaLnBrk="1" fontAlgn="auto" latinLnBrk="0" hangingPunct="1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Tx/>
              <a:buSzPct val="125000"/>
              <a:buFont typeface="Arial" panose="020B0604020202020204" pitchFamily="34" charset="0"/>
              <a:buChar char="•"/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  <a:defRPr/>
            </a:pPr>
            <a:endParaRPr kumimoji="0" lang="en-US" sz="2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Calibri" panose="020F0502020204030204" pitchFamily="34" charset="0"/>
              <a:cs typeface="+mn-cs"/>
            </a:endParaRPr>
          </a:p>
          <a:p>
            <a:pPr marL="228600" marR="0" lvl="0" indent="-228600" algn="l" defTabSz="914400" rtl="0" eaLnBrk="1" fontAlgn="auto" latinLnBrk="0" hangingPunct="1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Tx/>
              <a:buSzPct val="125000"/>
              <a:buFont typeface="Arial" panose="020B0604020202020204" pitchFamily="34" charset="0"/>
              <a:buChar char="•"/>
              <a:tabLst/>
              <a:defRPr/>
            </a:pPr>
            <a:endParaRPr kumimoji="0" lang="en-GB" sz="2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w Cen MT" panose="020B0602020104020603"/>
              <a:ea typeface="+mn-ea"/>
              <a:cs typeface="+mn-cs"/>
            </a:endParaRPr>
          </a:p>
          <a:p>
            <a:pPr marL="685800" marR="0" lvl="1" indent="-228600" algn="l" defTabSz="914400" rtl="0" eaLnBrk="1" fontAlgn="auto" latinLnBrk="0" hangingPunct="1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Tx/>
              <a:buSzPct val="125000"/>
              <a:buFont typeface="Arial" panose="020B0604020202020204" pitchFamily="34" charset="0"/>
              <a:buChar char="•"/>
              <a:tabLst/>
              <a:defRPr/>
            </a:pPr>
            <a:endParaRPr kumimoji="0" lang="en-GB" sz="20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w Cen MT" panose="020B0602020104020603"/>
              <a:ea typeface="+mn-ea"/>
              <a:cs typeface="+mn-cs"/>
            </a:endParaRPr>
          </a:p>
          <a:p>
            <a:pPr marL="685800" marR="0" lvl="1" indent="-228600" algn="l" defTabSz="914400" rtl="0" eaLnBrk="1" fontAlgn="auto" latinLnBrk="0" hangingPunct="1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Tx/>
              <a:buSzPct val="125000"/>
              <a:buFont typeface="Arial" panose="020B0604020202020204" pitchFamily="34" charset="0"/>
              <a:buChar char="•"/>
              <a:tabLst/>
              <a:defRPr/>
            </a:pPr>
            <a:endParaRPr kumimoji="0" lang="en-US" sz="28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w Cen MT" panose="020B0602020104020603"/>
              <a:ea typeface="+mn-ea"/>
              <a:cs typeface="+mn-cs"/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45BFA200-5CD9-DBAD-9A71-9B11FAD99D59}"/>
              </a:ext>
            </a:extLst>
          </p:cNvPr>
          <p:cNvSpPr txBox="1">
            <a:spLocks/>
          </p:cNvSpPr>
          <p:nvPr/>
        </p:nvSpPr>
        <p:spPr bwMode="auto">
          <a:xfrm>
            <a:off x="0" y="3721079"/>
            <a:ext cx="12190832" cy="5424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02315" indent="-20231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Font typeface="Times" pitchFamily="18" charset="0"/>
              <a:buChar char="•"/>
              <a:defRPr sz="1600">
                <a:solidFill>
                  <a:srgbClr val="000000"/>
                </a:solidFill>
                <a:latin typeface="Vodafone Rg" pitchFamily="34" charset="0"/>
                <a:ea typeface="+mn-ea"/>
                <a:cs typeface="+mn-cs"/>
              </a:defRPr>
            </a:lvl1pPr>
            <a:lvl2pPr marL="399870" indent="-19636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500">
                <a:solidFill>
                  <a:srgbClr val="000000"/>
                </a:solidFill>
                <a:latin typeface="Vodafone Rg" pitchFamily="34" charset="0"/>
              </a:defRPr>
            </a:lvl2pPr>
            <a:lvl3pPr marL="602185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300">
                <a:solidFill>
                  <a:srgbClr val="000000"/>
                </a:solidFill>
                <a:latin typeface="Vodafone Rg" pitchFamily="34" charset="0"/>
              </a:defRPr>
            </a:lvl3pPr>
            <a:lvl4pPr marL="804501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4pPr>
            <a:lvl5pPr marL="1006816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5pPr>
            <a:lvl6pPr marL="1349561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6pPr>
            <a:lvl7pPr marL="1692308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7pPr>
            <a:lvl8pPr marL="2035052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8pPr>
            <a:lvl9pPr marL="2377797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9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ts val="1200"/>
              </a:spcAft>
              <a:buClr>
                <a:srgbClr val="E60000"/>
              </a:buClr>
              <a:buSzPct val="105000"/>
              <a:buFont typeface="Times" pitchFamily="18" charset="0"/>
              <a:buNone/>
              <a:tabLst/>
              <a:defRPr/>
            </a:pPr>
            <a:r>
              <a:rPr kumimoji="0" lang="en-GB" sz="40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w Cen MT (Headings)"/>
                <a:ea typeface="+mn-ea"/>
                <a:cs typeface="+mn-cs"/>
              </a:rPr>
              <a:t>			</a:t>
            </a:r>
            <a:r>
              <a:rPr kumimoji="0" lang="tr-TR" sz="40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w Cen MT (Headings)"/>
                <a:ea typeface="+mn-ea"/>
                <a:cs typeface="+mn-cs"/>
              </a:rPr>
              <a:t>14</a:t>
            </a:r>
            <a:r>
              <a:rPr kumimoji="0" lang="en-GB" sz="40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w Cen MT (Headings)"/>
                <a:ea typeface="+mn-ea"/>
                <a:cs typeface="+mn-cs"/>
              </a:rPr>
              <a:t>.</a:t>
            </a:r>
            <a:r>
              <a:rPr kumimoji="0" lang="tr-TR" sz="40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w Cen MT (Headings)"/>
                <a:ea typeface="+mn-ea"/>
                <a:cs typeface="+mn-cs"/>
              </a:rPr>
              <a:t>5</a:t>
            </a:r>
            <a:r>
              <a:rPr kumimoji="0" lang="en-GB" sz="40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w Cen MT (Headings)"/>
                <a:ea typeface="+mn-ea"/>
                <a:cs typeface="+mn-cs"/>
              </a:rPr>
              <a:t> </a:t>
            </a:r>
            <a:r>
              <a:rPr kumimoji="0" lang="tr-TR" sz="4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w Cen MT (Body)"/>
                <a:ea typeface="+mn-ea"/>
                <a:cs typeface="Times New Roman" panose="02020603050405020304" pitchFamily="18" charset="0"/>
              </a:rPr>
              <a:t>ELABORATION OF A STATEMENT </a:t>
            </a:r>
            <a:r>
              <a:rPr kumimoji="0" lang="tr-TR" sz="4000" b="1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w Cen MT (Body)"/>
                <a:ea typeface="+mn-ea"/>
                <a:cs typeface="Times New Roman" panose="02020603050405020304" pitchFamily="18" charset="0"/>
              </a:rPr>
              <a:t>PART</a:t>
            </a:r>
            <a:endParaRPr kumimoji="0" lang="tr-TR" sz="40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w Cen MT (Body)"/>
              <a:ea typeface="+mn-ea"/>
              <a:cs typeface="Times New Roman" panose="02020603050405020304" pitchFamily="18" charset="0"/>
            </a:endParaRP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9A60BAC7-069F-5CCC-056E-8E584A197AEF}"/>
              </a:ext>
            </a:extLst>
          </p:cNvPr>
          <p:cNvSpPr txBox="1">
            <a:spLocks/>
          </p:cNvSpPr>
          <p:nvPr/>
        </p:nvSpPr>
        <p:spPr>
          <a:xfrm>
            <a:off x="733877" y="4393906"/>
            <a:ext cx="5554134" cy="228629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8600" marR="0" lvl="0" indent="-228600" algn="l" defTabSz="914400" rtl="0" eaLnBrk="1" fontAlgn="auto" latinLnBrk="0" hangingPunct="1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Tx/>
              <a:buSzPct val="125000"/>
              <a:buFont typeface="Arial" panose="020B0604020202020204" pitchFamily="34" charset="0"/>
              <a:buChar char="•"/>
              <a:tabLst/>
              <a:defRPr/>
            </a:pPr>
            <a:r>
              <a:rPr kumimoji="0" lang="tr-TR" altLang="tr-TR" sz="1400" b="1" i="0" u="sng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Purpose</a:t>
            </a:r>
            <a:r>
              <a:rPr kumimoji="0" lang="tr-TR" altLang="tr-TR" sz="1400" b="1" i="0" u="sng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:</a:t>
            </a:r>
            <a:r>
              <a:rPr kumimoji="0" lang="tr-TR" altLang="tr-TR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 </a:t>
            </a:r>
          </a:p>
          <a:p>
            <a:pPr marL="685800" marR="0" lvl="1" indent="-228600" algn="l" defTabSz="914400" rtl="0" eaLnBrk="1" fontAlgn="auto" latinLnBrk="0" hangingPunct="1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Tx/>
              <a:buSzPct val="125000"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Ensure concurrent statements are correctly prepared for simulation</a:t>
            </a:r>
            <a:endParaRPr kumimoji="0" lang="tr-TR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anose="02020603050405020304" pitchFamily="18" charset="0"/>
              <a:ea typeface="+mn-ea"/>
              <a:cs typeface="Times New Roman" panose="02020603050405020304" pitchFamily="18" charset="0"/>
            </a:endParaRPr>
          </a:p>
          <a:p>
            <a:pPr marL="228600" marR="0" lvl="0" indent="-228600" algn="l" defTabSz="914400" rtl="0" eaLnBrk="1" fontAlgn="auto" latinLnBrk="0" hangingPunct="1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Tx/>
              <a:buSzPct val="125000"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Concurrent Statements:</a:t>
            </a: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anose="02020603050405020304" pitchFamily="18" charset="0"/>
              <a:ea typeface="+mn-ea"/>
              <a:cs typeface="Times New Roman" panose="02020603050405020304" pitchFamily="18" charset="0"/>
            </a:endParaRPr>
          </a:p>
          <a:p>
            <a:pPr marL="685800" marR="0" lvl="1" indent="-228600" algn="l" defTabSz="914400" rtl="0" eaLnBrk="1" fontAlgn="auto" latinLnBrk="0" hangingPunct="1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Tx/>
              <a:buSzPct val="125000"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All concurrent statements in a block are elaborated sequentially</a:t>
            </a:r>
            <a:endParaRPr kumimoji="0" lang="tr-TR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anose="02020603050405020304" pitchFamily="18" charset="0"/>
              <a:ea typeface="+mn-ea"/>
              <a:cs typeface="Times New Roman" panose="02020603050405020304" pitchFamily="18" charset="0"/>
            </a:endParaRPr>
          </a:p>
          <a:p>
            <a:pPr marL="228600" marR="0" lvl="0" indent="-228600" algn="l" defTabSz="914400" rtl="0" eaLnBrk="1" fontAlgn="auto" latinLnBrk="0" hangingPunct="1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Tx/>
              <a:buSzPct val="125000"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Generate Statements:</a:t>
            </a:r>
            <a:endParaRPr kumimoji="0" lang="tr-TR" sz="1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anose="02020603050405020304" pitchFamily="18" charset="0"/>
              <a:ea typeface="+mn-ea"/>
              <a:cs typeface="Times New Roman" panose="02020603050405020304" pitchFamily="18" charset="0"/>
            </a:endParaRPr>
          </a:p>
          <a:p>
            <a:pPr marL="685800" marR="0" lvl="1" indent="-228600" algn="l" defTabSz="914400" rtl="0" eaLnBrk="1" fontAlgn="auto" latinLnBrk="0" hangingPunct="1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Tx/>
              <a:buSzPct val="125000"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For-Generate: Creates blocks for each value in a specified range</a:t>
            </a:r>
            <a:endParaRPr kumimoji="0" lang="tr-TR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anose="02020603050405020304" pitchFamily="18" charset="0"/>
              <a:ea typeface="+mn-ea"/>
              <a:cs typeface="Times New Roman" panose="02020603050405020304" pitchFamily="18" charset="0"/>
            </a:endParaRPr>
          </a:p>
          <a:p>
            <a:pPr marL="685800" marR="0" lvl="1" indent="-228600" algn="l" defTabSz="914400" rtl="0" eaLnBrk="1" fontAlgn="auto" latinLnBrk="0" hangingPunct="1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Tx/>
              <a:buSzPct val="125000"/>
              <a:buFont typeface="Arial" panose="020B0604020202020204" pitchFamily="34" charset="0"/>
              <a:buChar char="•"/>
              <a:tabLst/>
              <a:defRPr/>
            </a:pPr>
            <a:endParaRPr kumimoji="0" lang="tr-TR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anose="02020603050405020304" pitchFamily="18" charset="0"/>
              <a:ea typeface="+mn-ea"/>
              <a:cs typeface="Times New Roman" panose="02020603050405020304" pitchFamily="18" charset="0"/>
            </a:endParaRPr>
          </a:p>
          <a:p>
            <a:pPr marL="685800" marR="0" lvl="1" indent="-228600" algn="l" defTabSz="914400" rtl="0" eaLnBrk="1" fontAlgn="auto" latinLnBrk="0" hangingPunct="1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Tx/>
              <a:buSzPct val="125000"/>
              <a:buFont typeface="Arial" panose="020B0604020202020204" pitchFamily="34" charset="0"/>
              <a:buChar char="•"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w Cen MT" panose="020B0602020104020603"/>
              <a:ea typeface="+mn-ea"/>
              <a:cs typeface="+mn-cs"/>
            </a:endParaRPr>
          </a:p>
          <a:p>
            <a:pPr marL="228600" marR="0" lvl="0" indent="-228600" algn="l" defTabSz="914400" rtl="0" eaLnBrk="1" fontAlgn="auto" latinLnBrk="0" hangingPunct="1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Tx/>
              <a:buSzPct val="125000"/>
              <a:buFont typeface="Arial" panose="020B0604020202020204" pitchFamily="34" charset="0"/>
              <a:buChar char="•"/>
              <a:tabLst/>
              <a:defRPr/>
            </a:pPr>
            <a:endParaRPr kumimoji="0" lang="tr-TR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w Cen MT" panose="020B0602020104020603"/>
              <a:ea typeface="+mn-ea"/>
              <a:cs typeface="+mn-cs"/>
            </a:endParaRPr>
          </a:p>
          <a:p>
            <a:pPr marL="228600" marR="0" lvl="0" indent="-228600" algn="l" defTabSz="914400" rtl="0" eaLnBrk="1" fontAlgn="auto" latinLnBrk="0" hangingPunct="1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Tx/>
              <a:buSzPct val="125000"/>
              <a:buFont typeface="Arial" panose="020B0604020202020204" pitchFamily="34" charset="0"/>
              <a:buChar char="•"/>
              <a:tabLst/>
              <a:defRPr/>
            </a:pPr>
            <a:endParaRPr kumimoji="0" lang="tr-TR" altLang="tr-TR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anose="02020603050405020304" pitchFamily="18" charset="0"/>
              <a:ea typeface="+mn-ea"/>
              <a:cs typeface="Times New Roman" panose="02020603050405020304" pitchFamily="18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Tx/>
              <a:buSzPct val="125000"/>
              <a:buFont typeface="Arial" panose="020B0604020202020204" pitchFamily="34" charset="0"/>
              <a:buNone/>
              <a:tabLst/>
              <a:defRPr/>
            </a:pPr>
            <a:br>
              <a:rPr kumimoji="0" lang="tr-TR" altLang="tr-TR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</a:br>
            <a:endParaRPr kumimoji="0" lang="tr-TR" altLang="tr-TR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anose="02020603050405020304" pitchFamily="18" charset="0"/>
              <a:ea typeface="+mn-ea"/>
              <a:cs typeface="Times New Roman" panose="02020603050405020304" pitchFamily="18" charset="0"/>
            </a:endParaRPr>
          </a:p>
          <a:p>
            <a:pPr marL="228600" marR="0" lvl="0" indent="-228600" algn="l" defTabSz="914400" rtl="0" eaLnBrk="1" fontAlgn="auto" latinLnBrk="0" hangingPunct="1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Tx/>
              <a:buSzPct val="125000"/>
              <a:buFont typeface="Arial" panose="020B0604020202020204" pitchFamily="34" charset="0"/>
              <a:buChar char="•"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228600" marR="0" lvl="0" indent="-228600" algn="l" defTabSz="914400" rtl="0" eaLnBrk="1" fontAlgn="auto" latinLnBrk="0" hangingPunct="1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Tx/>
              <a:buSzPct val="125000"/>
              <a:buFont typeface="Arial" panose="020B0604020202020204" pitchFamily="34" charset="0"/>
              <a:buChar char="•"/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 pitchFamily="34" charset="0"/>
              <a:ea typeface="Calibri" panose="020F0502020204030204" pitchFamily="34" charset="0"/>
              <a:cs typeface="+mn-cs"/>
            </a:endParaRPr>
          </a:p>
          <a:p>
            <a:pPr marL="685800" marR="0" lvl="1" indent="-228600" algn="l" defTabSz="914400" rtl="0" eaLnBrk="1" fontAlgn="auto" latinLnBrk="0" hangingPunct="1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Tx/>
              <a:buSzPct val="125000"/>
              <a:buFont typeface="Arial" panose="020B0604020202020204" pitchFamily="34" charset="0"/>
              <a:buChar char="•"/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  <a:defRPr/>
            </a:pPr>
            <a:endParaRPr kumimoji="0" lang="en-US" sz="1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Calibri" panose="020F0502020204030204" pitchFamily="34" charset="0"/>
              <a:cs typeface="+mn-cs"/>
            </a:endParaRPr>
          </a:p>
          <a:p>
            <a:pPr marL="228600" marR="0" lvl="0" indent="-228600" algn="l" defTabSz="914400" rtl="0" eaLnBrk="1" fontAlgn="auto" latinLnBrk="0" hangingPunct="1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Tx/>
              <a:buSzPct val="125000"/>
              <a:buFont typeface="Arial" panose="020B0604020202020204" pitchFamily="34" charset="0"/>
              <a:buChar char="•"/>
              <a:tabLst/>
              <a:defRPr/>
            </a:pPr>
            <a:endParaRPr kumimoji="0" lang="en-GB" sz="1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w Cen MT" panose="020B0602020104020603"/>
              <a:ea typeface="+mn-ea"/>
              <a:cs typeface="+mn-cs"/>
            </a:endParaRPr>
          </a:p>
          <a:p>
            <a:pPr marL="685800" marR="0" lvl="1" indent="-228600" algn="l" defTabSz="914400" rtl="0" eaLnBrk="1" fontAlgn="auto" latinLnBrk="0" hangingPunct="1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Tx/>
              <a:buSzPct val="125000"/>
              <a:buFont typeface="Arial" panose="020B0604020202020204" pitchFamily="34" charset="0"/>
              <a:buChar char="•"/>
              <a:tabLst/>
              <a:defRPr/>
            </a:pPr>
            <a:endParaRPr kumimoji="0" lang="en-GB" sz="1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w Cen MT" panose="020B0602020104020603"/>
              <a:ea typeface="+mn-ea"/>
              <a:cs typeface="+mn-cs"/>
            </a:endParaRPr>
          </a:p>
          <a:p>
            <a:pPr marL="685800" marR="0" lvl="1" indent="-228600" algn="l" defTabSz="914400" rtl="0" eaLnBrk="1" fontAlgn="auto" latinLnBrk="0" hangingPunct="1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Tx/>
              <a:buSzPct val="125000"/>
              <a:buFont typeface="Arial" panose="020B0604020202020204" pitchFamily="34" charset="0"/>
              <a:buChar char="•"/>
              <a:tabLst/>
              <a:defRPr/>
            </a:pPr>
            <a:endParaRPr kumimoji="0" lang="en-US" sz="1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w Cen MT" panose="020B0602020104020603"/>
              <a:ea typeface="+mn-ea"/>
              <a:cs typeface="+mn-cs"/>
            </a:endParaRP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66B9057F-98B0-DE9E-5E1D-21F9882086C5}"/>
              </a:ext>
            </a:extLst>
          </p:cNvPr>
          <p:cNvSpPr txBox="1">
            <a:spLocks/>
          </p:cNvSpPr>
          <p:nvPr/>
        </p:nvSpPr>
        <p:spPr>
          <a:xfrm>
            <a:off x="6288010" y="4393906"/>
            <a:ext cx="5658457" cy="228629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685800" marR="0" lvl="1" indent="-228600" algn="l" defTabSz="914400" rtl="0" eaLnBrk="1" fontAlgn="auto" latinLnBrk="0" hangingPunct="1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Tx/>
              <a:buSzPct val="125000"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If-Generate: Creates a block if the condition evaluates to true; otherwise, no block is created</a:t>
            </a:r>
            <a:endParaRPr kumimoji="0" lang="tr-TR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anose="02020603050405020304" pitchFamily="18" charset="0"/>
              <a:ea typeface="+mn-ea"/>
              <a:cs typeface="Times New Roman" panose="02020603050405020304" pitchFamily="18" charset="0"/>
            </a:endParaRPr>
          </a:p>
          <a:p>
            <a:pPr marL="685800" marR="0" lvl="1" indent="-228600" algn="l" defTabSz="914400" rtl="0" eaLnBrk="1" fontAlgn="auto" latinLnBrk="0" hangingPunct="1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Tx/>
              <a:buSzPct val="125000"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Case-Generate: Creates a block for the matching alternative based on an evaluated expression</a:t>
            </a:r>
            <a:endParaRPr kumimoji="0" lang="tr-TR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anose="02020603050405020304" pitchFamily="18" charset="0"/>
              <a:ea typeface="+mn-ea"/>
              <a:cs typeface="Times New Roman" panose="02020603050405020304" pitchFamily="18" charset="0"/>
            </a:endParaRPr>
          </a:p>
          <a:p>
            <a:pPr marL="228600" marR="0" lvl="0" indent="-228600" algn="l" defTabSz="914400" rtl="0" eaLnBrk="1" fontAlgn="auto" latinLnBrk="0" hangingPunct="1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Tx/>
              <a:buSzPct val="125000"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Component Instantiation:</a:t>
            </a:r>
            <a:r>
              <a:rPr kumimoji="0" lang="tr-TR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 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If bound to a design entity, the corresponding block is elaborated</a:t>
            </a:r>
            <a:endParaRPr kumimoji="0" lang="tr-TR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anose="02020603050405020304" pitchFamily="18" charset="0"/>
              <a:ea typeface="+mn-ea"/>
              <a:cs typeface="Times New Roman" panose="02020603050405020304" pitchFamily="18" charset="0"/>
            </a:endParaRPr>
          </a:p>
          <a:p>
            <a:pPr marL="685800" marR="0" lvl="1" indent="-228600" algn="l" defTabSz="914400" rtl="0" eaLnBrk="1" fontAlgn="auto" latinLnBrk="0" hangingPunct="1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Tx/>
              <a:buSzPct val="125000"/>
              <a:buFont typeface="Arial" panose="020B0604020202020204" pitchFamily="34" charset="0"/>
              <a:buChar char="•"/>
              <a:tabLst/>
              <a:defRPr/>
            </a:pPr>
            <a:endParaRPr kumimoji="0" lang="en-US" sz="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w Cen MT" panose="020B0602020104020603"/>
              <a:ea typeface="+mn-ea"/>
              <a:cs typeface="+mn-cs"/>
            </a:endParaRPr>
          </a:p>
          <a:p>
            <a:pPr marL="228600" marR="0" lvl="0" indent="-228600" algn="l" defTabSz="914400" rtl="0" eaLnBrk="1" fontAlgn="auto" latinLnBrk="0" hangingPunct="1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Tx/>
              <a:buSzPct val="125000"/>
              <a:buFont typeface="Arial" panose="020B0604020202020204" pitchFamily="34" charset="0"/>
              <a:buChar char="•"/>
              <a:tabLst/>
              <a:defRPr/>
            </a:pPr>
            <a:endParaRPr kumimoji="0" lang="tr-TR" sz="16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w Cen MT" panose="020B0602020104020603"/>
              <a:ea typeface="+mn-ea"/>
              <a:cs typeface="+mn-cs"/>
            </a:endParaRPr>
          </a:p>
          <a:p>
            <a:pPr marL="228600" marR="0" lvl="0" indent="-228600" algn="l" defTabSz="914400" rtl="0" eaLnBrk="1" fontAlgn="auto" latinLnBrk="0" hangingPunct="1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Tx/>
              <a:buSzPct val="125000"/>
              <a:buFont typeface="Arial" panose="020B0604020202020204" pitchFamily="34" charset="0"/>
              <a:buChar char="•"/>
              <a:tabLst/>
              <a:defRPr/>
            </a:pPr>
            <a:endParaRPr kumimoji="0" lang="tr-TR" altLang="tr-TR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anose="02020603050405020304" pitchFamily="18" charset="0"/>
              <a:ea typeface="+mn-ea"/>
              <a:cs typeface="Times New Roman" panose="02020603050405020304" pitchFamily="18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Tx/>
              <a:buSzPct val="125000"/>
              <a:buFont typeface="Arial" panose="020B0604020202020204" pitchFamily="34" charset="0"/>
              <a:buNone/>
              <a:tabLst/>
              <a:defRPr/>
            </a:pPr>
            <a:br>
              <a:rPr kumimoji="0" lang="tr-TR" altLang="tr-TR" sz="27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</a:br>
            <a:endParaRPr kumimoji="0" lang="tr-TR" altLang="tr-TR" sz="27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anose="02020603050405020304" pitchFamily="18" charset="0"/>
              <a:ea typeface="+mn-ea"/>
              <a:cs typeface="Times New Roman" panose="02020603050405020304" pitchFamily="18" charset="0"/>
            </a:endParaRPr>
          </a:p>
          <a:p>
            <a:pPr marL="228600" marR="0" lvl="0" indent="-228600" algn="l" defTabSz="914400" rtl="0" eaLnBrk="1" fontAlgn="auto" latinLnBrk="0" hangingPunct="1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Tx/>
              <a:buSzPct val="125000"/>
              <a:buFont typeface="Arial" panose="020B0604020202020204" pitchFamily="34" charset="0"/>
              <a:buChar char="•"/>
              <a:tabLst/>
              <a:defRPr/>
            </a:pPr>
            <a:endParaRPr kumimoji="0" lang="en-US" sz="27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228600" marR="0" lvl="0" indent="-228600" algn="l" defTabSz="914400" rtl="0" eaLnBrk="1" fontAlgn="auto" latinLnBrk="0" hangingPunct="1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Tx/>
              <a:buSzPct val="125000"/>
              <a:buFont typeface="Arial" panose="020B0604020202020204" pitchFamily="34" charset="0"/>
              <a:buChar char="•"/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  <a:defRPr/>
            </a:pPr>
            <a:endParaRPr kumimoji="0" lang="en-US" sz="22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 pitchFamily="34" charset="0"/>
              <a:ea typeface="Calibri" panose="020F0502020204030204" pitchFamily="34" charset="0"/>
              <a:cs typeface="+mn-cs"/>
            </a:endParaRPr>
          </a:p>
          <a:p>
            <a:pPr marL="685800" marR="0" lvl="1" indent="-228600" algn="l" defTabSz="914400" rtl="0" eaLnBrk="1" fontAlgn="auto" latinLnBrk="0" hangingPunct="1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Tx/>
              <a:buSzPct val="125000"/>
              <a:buFont typeface="Arial" panose="020B0604020202020204" pitchFamily="34" charset="0"/>
              <a:buChar char="•"/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  <a:defRPr/>
            </a:pPr>
            <a:endParaRPr kumimoji="0" lang="en-US" sz="2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Calibri" panose="020F0502020204030204" pitchFamily="34" charset="0"/>
              <a:cs typeface="+mn-cs"/>
            </a:endParaRPr>
          </a:p>
          <a:p>
            <a:pPr marL="228600" marR="0" lvl="0" indent="-228600" algn="l" defTabSz="914400" rtl="0" eaLnBrk="1" fontAlgn="auto" latinLnBrk="0" hangingPunct="1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Tx/>
              <a:buSzPct val="125000"/>
              <a:buFont typeface="Arial" panose="020B0604020202020204" pitchFamily="34" charset="0"/>
              <a:buChar char="•"/>
              <a:tabLst/>
              <a:defRPr/>
            </a:pPr>
            <a:endParaRPr kumimoji="0" lang="en-GB" sz="2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w Cen MT" panose="020B0602020104020603"/>
              <a:ea typeface="+mn-ea"/>
              <a:cs typeface="+mn-cs"/>
            </a:endParaRPr>
          </a:p>
          <a:p>
            <a:pPr marL="685800" marR="0" lvl="1" indent="-228600" algn="l" defTabSz="914400" rtl="0" eaLnBrk="1" fontAlgn="auto" latinLnBrk="0" hangingPunct="1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Tx/>
              <a:buSzPct val="125000"/>
              <a:buFont typeface="Arial" panose="020B0604020202020204" pitchFamily="34" charset="0"/>
              <a:buChar char="•"/>
              <a:tabLst/>
              <a:defRPr/>
            </a:pPr>
            <a:endParaRPr kumimoji="0" lang="en-GB" sz="20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w Cen MT" panose="020B0602020104020603"/>
              <a:ea typeface="+mn-ea"/>
              <a:cs typeface="+mn-cs"/>
            </a:endParaRPr>
          </a:p>
          <a:p>
            <a:pPr marL="685800" marR="0" lvl="1" indent="-228600" algn="l" defTabSz="914400" rtl="0" eaLnBrk="1" fontAlgn="auto" latinLnBrk="0" hangingPunct="1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Tx/>
              <a:buSzPct val="125000"/>
              <a:buFont typeface="Arial" panose="020B0604020202020204" pitchFamily="34" charset="0"/>
              <a:buChar char="•"/>
              <a:tabLst/>
              <a:defRPr/>
            </a:pPr>
            <a:endParaRPr kumimoji="0" lang="en-US" sz="28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w Cen MT" panose="020B0602020104020603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13370670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DA75B68-58D3-656F-2DB9-DF3A3C6B3EE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F94552DC-CB8B-14C4-81A6-76AD6D8F987C}"/>
              </a:ext>
            </a:extLst>
          </p:cNvPr>
          <p:cNvSpPr txBox="1">
            <a:spLocks/>
          </p:cNvSpPr>
          <p:nvPr/>
        </p:nvSpPr>
        <p:spPr bwMode="auto">
          <a:xfrm>
            <a:off x="180462" y="134470"/>
            <a:ext cx="12011538" cy="5424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02315" indent="-20231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Font typeface="Times" pitchFamily="18" charset="0"/>
              <a:buChar char="•"/>
              <a:defRPr sz="1600">
                <a:solidFill>
                  <a:srgbClr val="000000"/>
                </a:solidFill>
                <a:latin typeface="Vodafone Rg" pitchFamily="34" charset="0"/>
                <a:ea typeface="+mn-ea"/>
                <a:cs typeface="+mn-cs"/>
              </a:defRPr>
            </a:lvl1pPr>
            <a:lvl2pPr marL="399870" indent="-19636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500">
                <a:solidFill>
                  <a:srgbClr val="000000"/>
                </a:solidFill>
                <a:latin typeface="Vodafone Rg" pitchFamily="34" charset="0"/>
              </a:defRPr>
            </a:lvl2pPr>
            <a:lvl3pPr marL="602185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300">
                <a:solidFill>
                  <a:srgbClr val="000000"/>
                </a:solidFill>
                <a:latin typeface="Vodafone Rg" pitchFamily="34" charset="0"/>
              </a:defRPr>
            </a:lvl3pPr>
            <a:lvl4pPr marL="804501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4pPr>
            <a:lvl5pPr marL="1006816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5pPr>
            <a:lvl6pPr marL="1349561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6pPr>
            <a:lvl7pPr marL="1692308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7pPr>
            <a:lvl8pPr marL="2035052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8pPr>
            <a:lvl9pPr marL="2377797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9pPr>
          </a:lstStyle>
          <a:p>
            <a:pPr marL="0" indent="0" algn="just">
              <a:spcAft>
                <a:spcPts val="1200"/>
              </a:spcAft>
              <a:buNone/>
            </a:pPr>
            <a:r>
              <a:rPr lang="en-GB" sz="25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3.</a:t>
            </a:r>
            <a:r>
              <a:rPr lang="tr-TR" sz="25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1</a:t>
            </a:r>
            <a:r>
              <a:rPr lang="en-GB" sz="25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 </a:t>
            </a:r>
            <a:r>
              <a:rPr lang="en-GB" sz="2500" b="1" dirty="0">
                <a:solidFill>
                  <a:schemeClr val="bg1"/>
                </a:solidFill>
                <a:latin typeface="Tw Cen MT (Body)"/>
                <a:cs typeface="Times New Roman" panose="02020603050405020304" pitchFamily="18" charset="0"/>
              </a:rPr>
              <a:t>GENERAL</a:t>
            </a:r>
            <a:endParaRPr lang="en-GB" sz="2500" b="1" i="1" dirty="0">
              <a:solidFill>
                <a:schemeClr val="bg1"/>
              </a:solidFill>
              <a:latin typeface="Tw Cen MT (Body)"/>
              <a:cs typeface="Times New Roman" panose="02020603050405020304" pitchFamily="18" charset="0"/>
            </a:endParaRPr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C3D0FBB4-AD5A-32B7-1459-FEE462551895}"/>
              </a:ext>
            </a:extLst>
          </p:cNvPr>
          <p:cNvSpPr txBox="1">
            <a:spLocks/>
          </p:cNvSpPr>
          <p:nvPr/>
        </p:nvSpPr>
        <p:spPr bwMode="auto">
          <a:xfrm>
            <a:off x="179294" y="1937769"/>
            <a:ext cx="11815482" cy="79736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02315" indent="-20231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Font typeface="Times" pitchFamily="18" charset="0"/>
              <a:buChar char="•"/>
              <a:defRPr sz="1600">
                <a:solidFill>
                  <a:srgbClr val="000000"/>
                </a:solidFill>
                <a:latin typeface="Vodafone Rg" pitchFamily="34" charset="0"/>
                <a:ea typeface="+mn-ea"/>
                <a:cs typeface="+mn-cs"/>
              </a:defRPr>
            </a:lvl1pPr>
            <a:lvl2pPr marL="399870" indent="-19636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500">
                <a:solidFill>
                  <a:srgbClr val="000000"/>
                </a:solidFill>
                <a:latin typeface="Vodafone Rg" pitchFamily="34" charset="0"/>
              </a:defRPr>
            </a:lvl2pPr>
            <a:lvl3pPr marL="602185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300">
                <a:solidFill>
                  <a:srgbClr val="000000"/>
                </a:solidFill>
                <a:latin typeface="Vodafone Rg" pitchFamily="34" charset="0"/>
              </a:defRPr>
            </a:lvl3pPr>
            <a:lvl4pPr marL="804501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4pPr>
            <a:lvl5pPr marL="1006816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5pPr>
            <a:lvl6pPr marL="1349561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6pPr>
            <a:lvl7pPr marL="1692308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7pPr>
            <a:lvl8pPr marL="2035052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8pPr>
            <a:lvl9pPr marL="2377797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9pPr>
          </a:lstStyle>
          <a:p>
            <a:pPr marL="0" indent="0" algn="just">
              <a:spcAft>
                <a:spcPts val="1200"/>
              </a:spcAft>
              <a:buNone/>
            </a:pPr>
            <a:r>
              <a:rPr lang="en-GB" sz="25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3.2</a:t>
            </a:r>
            <a:r>
              <a:rPr lang="tr-TR" sz="25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 </a:t>
            </a:r>
            <a:r>
              <a:rPr lang="en-GB" sz="2500" b="1" dirty="0">
                <a:solidFill>
                  <a:schemeClr val="bg1"/>
                </a:solidFill>
                <a:latin typeface="Tw Cen MT (Body)"/>
                <a:cs typeface="Times New Roman" panose="02020603050405020304" pitchFamily="18" charset="0"/>
              </a:rPr>
              <a:t>ENTITY</a:t>
            </a:r>
            <a:r>
              <a:rPr lang="tr-TR" sz="2500" b="1" dirty="0">
                <a:solidFill>
                  <a:schemeClr val="bg1"/>
                </a:solidFill>
                <a:latin typeface="Tw Cen MT (Body)"/>
                <a:cs typeface="Times New Roman" panose="02020603050405020304" pitchFamily="18" charset="0"/>
              </a:rPr>
              <a:t> </a:t>
            </a:r>
            <a:r>
              <a:rPr lang="en-GB" sz="2500" b="1" dirty="0">
                <a:solidFill>
                  <a:schemeClr val="bg1"/>
                </a:solidFill>
                <a:latin typeface="Tw Cen MT (Body)"/>
                <a:cs typeface="Times New Roman" panose="02020603050405020304" pitchFamily="18" charset="0"/>
              </a:rPr>
              <a:t>DECLARATIONS</a:t>
            </a:r>
            <a:r>
              <a:rPr lang="tr-TR" sz="2500" b="1" dirty="0">
                <a:solidFill>
                  <a:schemeClr val="bg1"/>
                </a:solidFill>
                <a:latin typeface="Tw Cen MT (Body)"/>
                <a:cs typeface="Times New Roman" panose="02020603050405020304" pitchFamily="18" charset="0"/>
              </a:rPr>
              <a:t> |</a:t>
            </a:r>
            <a:r>
              <a:rPr lang="en-GB" sz="25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 3.</a:t>
            </a:r>
            <a:r>
              <a:rPr lang="tr-TR" sz="25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3</a:t>
            </a:r>
            <a:r>
              <a:rPr lang="en-GB" sz="25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 </a:t>
            </a:r>
            <a:r>
              <a:rPr lang="tr-TR" sz="2500" b="1" dirty="0">
                <a:solidFill>
                  <a:schemeClr val="bg1"/>
                </a:solidFill>
                <a:latin typeface="Tw Cen MT (Body)"/>
                <a:cs typeface="Times New Roman" panose="02020603050405020304" pitchFamily="18" charset="0"/>
              </a:rPr>
              <a:t>ARCHITECTURE</a:t>
            </a:r>
            <a:r>
              <a:rPr lang="en-GB" sz="2500" b="1" dirty="0">
                <a:solidFill>
                  <a:schemeClr val="bg1"/>
                </a:solidFill>
                <a:latin typeface="Tw Cen MT (Body)"/>
                <a:cs typeface="Times New Roman" panose="02020603050405020304" pitchFamily="18" charset="0"/>
              </a:rPr>
              <a:t> </a:t>
            </a:r>
            <a:r>
              <a:rPr lang="tr-TR" sz="2500" b="1" dirty="0">
                <a:solidFill>
                  <a:schemeClr val="bg1"/>
                </a:solidFill>
                <a:latin typeface="Tw Cen MT (Body)"/>
                <a:cs typeface="Times New Roman" panose="02020603050405020304" pitchFamily="18" charset="0"/>
              </a:rPr>
              <a:t>BODIES |</a:t>
            </a:r>
            <a:r>
              <a:rPr lang="en-GB" sz="25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 3.</a:t>
            </a:r>
            <a:r>
              <a:rPr lang="tr-TR" sz="25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4</a:t>
            </a:r>
            <a:r>
              <a:rPr lang="en-GB" sz="25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 </a:t>
            </a:r>
            <a:r>
              <a:rPr lang="tr-TR" sz="2500" b="1" dirty="0">
                <a:solidFill>
                  <a:schemeClr val="bg1"/>
                </a:solidFill>
                <a:latin typeface="Tw Cen MT (Body)"/>
                <a:cs typeface="Times New Roman" panose="02020603050405020304" pitchFamily="18" charset="0"/>
              </a:rPr>
              <a:t>CONFIGURATION</a:t>
            </a:r>
            <a:r>
              <a:rPr lang="en-GB" sz="2500" b="1" dirty="0">
                <a:solidFill>
                  <a:schemeClr val="bg1"/>
                </a:solidFill>
                <a:latin typeface="Tw Cen MT (Body)"/>
                <a:cs typeface="Times New Roman" panose="02020603050405020304" pitchFamily="18" charset="0"/>
              </a:rPr>
              <a:t> </a:t>
            </a:r>
            <a:r>
              <a:rPr lang="tr-TR" sz="2500" b="1" dirty="0">
                <a:solidFill>
                  <a:schemeClr val="bg1"/>
                </a:solidFill>
                <a:latin typeface="Tw Cen MT (Body)"/>
                <a:cs typeface="Times New Roman" panose="02020603050405020304" pitchFamily="18" charset="0"/>
              </a:rPr>
              <a:t>                     																					 </a:t>
            </a:r>
            <a:r>
              <a:rPr lang="en-GB" sz="2500" b="1" dirty="0">
                <a:solidFill>
                  <a:schemeClr val="bg1"/>
                </a:solidFill>
                <a:latin typeface="Tw Cen MT (Body)"/>
                <a:cs typeface="Times New Roman" panose="02020603050405020304" pitchFamily="18" charset="0"/>
              </a:rPr>
              <a:t>DECLARATIONS</a:t>
            </a:r>
            <a:endParaRPr lang="en-GB" sz="2500" b="1" i="1" dirty="0">
              <a:solidFill>
                <a:schemeClr val="bg1"/>
              </a:solidFill>
              <a:latin typeface="Tw Cen MT (Body)"/>
              <a:cs typeface="Times New Roman" panose="02020603050405020304" pitchFamily="18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78D2B31-FA68-57F7-6A4C-1547E93FF605}"/>
              </a:ext>
            </a:extLst>
          </p:cNvPr>
          <p:cNvSpPr txBox="1"/>
          <p:nvPr/>
        </p:nvSpPr>
        <p:spPr>
          <a:xfrm>
            <a:off x="179294" y="573741"/>
            <a:ext cx="1181548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Design Entity:</a:t>
            </a:r>
          </a:p>
          <a:p>
            <a:pPr marL="914400" lvl="1" indent="-457200">
              <a:buFont typeface="+mj-lt"/>
              <a:buAutoNum type="arabicPeriod"/>
            </a:pPr>
            <a:r>
              <a:rPr lang="tr-TR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Entity declaration</a:t>
            </a:r>
          </a:p>
          <a:p>
            <a:pPr marL="914400" lvl="1" indent="-457200">
              <a:buFont typeface="+mj-lt"/>
              <a:buAutoNum type="arabicPeriod"/>
            </a:pPr>
            <a:r>
              <a:rPr lang="tr-TR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Architecture bodies</a:t>
            </a:r>
          </a:p>
          <a:p>
            <a:pPr marL="914400" lvl="1" indent="-457200">
              <a:buFont typeface="+mj-lt"/>
              <a:buAutoNum type="arabicPeriod"/>
            </a:pPr>
            <a:r>
              <a:rPr lang="tr-TR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Configuraiton decleration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B5AC714-C637-9C09-A082-CE2EC0AFB7AF}"/>
              </a:ext>
            </a:extLst>
          </p:cNvPr>
          <p:cNvSpPr txBox="1"/>
          <p:nvPr/>
        </p:nvSpPr>
        <p:spPr>
          <a:xfrm>
            <a:off x="179294" y="2735133"/>
            <a:ext cx="4141983" cy="646331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pPr algn="just"/>
            <a:r>
              <a:rPr lang="tr-TR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An </a:t>
            </a:r>
            <a:r>
              <a:rPr lang="tr-TR" u="sng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entity</a:t>
            </a:r>
            <a:r>
              <a:rPr lang="tr-TR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in VHDL defines the external interface of a design.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E8E9EE8-9D63-98D1-21BE-7B1BF4AF8E15}"/>
              </a:ext>
            </a:extLst>
          </p:cNvPr>
          <p:cNvSpPr txBox="1"/>
          <p:nvPr/>
        </p:nvSpPr>
        <p:spPr>
          <a:xfrm>
            <a:off x="179293" y="3497039"/>
            <a:ext cx="4141983" cy="3139321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r>
              <a:rPr lang="en-US" sz="1100" b="1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entity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100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Full_Adder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1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is</a:t>
            </a:r>
          </a:p>
          <a:p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sz="11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port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 X, Y, Cin: </a:t>
            </a:r>
            <a:r>
              <a:rPr lang="en-US" sz="11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sz="11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Bit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 </a:t>
            </a:r>
          </a:p>
          <a:p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</a:t>
            </a:r>
            <a:r>
              <a:rPr lang="en-US" sz="1100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Cout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Sum: </a:t>
            </a:r>
            <a:r>
              <a:rPr lang="en-US" sz="11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out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1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Bit</a:t>
            </a:r>
          </a:p>
          <a:p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);</a:t>
            </a:r>
          </a:p>
          <a:p>
            <a:r>
              <a:rPr lang="en-US" sz="11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end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100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Full_Adder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endParaRPr lang="en-US" sz="11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1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entity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100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AndGate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1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is</a:t>
            </a:r>
          </a:p>
          <a:p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sz="11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generic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</a:p>
          <a:p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N: </a:t>
            </a:r>
            <a:r>
              <a:rPr lang="en-US" sz="11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Natural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:= </a:t>
            </a:r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2</a:t>
            </a:r>
          </a:p>
          <a:p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)</a:t>
            </a:r>
          </a:p>
          <a:p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sz="11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port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 </a:t>
            </a:r>
          </a:p>
          <a:p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inputs : </a:t>
            </a:r>
            <a:r>
              <a:rPr lang="en-US" sz="11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sz="1100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bit_vector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1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1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to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N);</a:t>
            </a:r>
          </a:p>
          <a:p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result : </a:t>
            </a:r>
            <a:r>
              <a:rPr lang="en-US" sz="11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out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1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bit</a:t>
            </a:r>
          </a:p>
          <a:p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);</a:t>
            </a:r>
          </a:p>
          <a:p>
            <a:r>
              <a:rPr lang="en-US" sz="11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end entity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100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AndGate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endParaRPr lang="en-US" sz="11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1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entity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100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TestBench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1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is</a:t>
            </a:r>
          </a:p>
          <a:p>
            <a:r>
              <a:rPr lang="en-US" sz="11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end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100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TestBench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tr-TR" sz="11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413B816-922E-1B3F-2416-F52CDC80D549}"/>
              </a:ext>
            </a:extLst>
          </p:cNvPr>
          <p:cNvSpPr txBox="1"/>
          <p:nvPr/>
        </p:nvSpPr>
        <p:spPr>
          <a:xfrm>
            <a:off x="4580964" y="2735132"/>
            <a:ext cx="4141983" cy="646331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pPr algn="just"/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An </a:t>
            </a:r>
            <a:r>
              <a:rPr lang="en-US" u="sng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architecture</a:t>
            </a:r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in VHDL describes the internal implementation of an entity</a:t>
            </a:r>
            <a:r>
              <a:rPr lang="tr-TR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C77F4C7-D42B-AD0C-CFF6-F919F682476E}"/>
              </a:ext>
            </a:extLst>
          </p:cNvPr>
          <p:cNvSpPr txBox="1"/>
          <p:nvPr/>
        </p:nvSpPr>
        <p:spPr>
          <a:xfrm>
            <a:off x="4580964" y="3497040"/>
            <a:ext cx="4141983" cy="3139321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r>
              <a:rPr lang="tr-TR" sz="11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architecture</a:t>
            </a:r>
            <a:r>
              <a:rPr lang="tr-TR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Behavioral </a:t>
            </a:r>
            <a:r>
              <a:rPr lang="tr-TR" sz="11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of</a:t>
            </a:r>
            <a:r>
              <a:rPr lang="tr-TR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SENSOR_CNTRLLR </a:t>
            </a:r>
            <a:r>
              <a:rPr lang="tr-TR" sz="11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is</a:t>
            </a:r>
          </a:p>
          <a:p>
            <a:endParaRPr lang="tr-TR" sz="11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tr-TR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tr-TR" sz="11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component</a:t>
            </a:r>
            <a:r>
              <a:rPr lang="tr-TR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I2C_master </a:t>
            </a:r>
            <a:r>
              <a:rPr lang="tr-TR" sz="11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is</a:t>
            </a:r>
            <a:r>
              <a:rPr lang="tr-TR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</a:p>
          <a:p>
            <a:r>
              <a:rPr lang="tr-TR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...</a:t>
            </a:r>
          </a:p>
          <a:p>
            <a:r>
              <a:rPr lang="tr-TR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tr-TR" sz="11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end</a:t>
            </a:r>
            <a:r>
              <a:rPr lang="tr-TR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tr-TR" sz="11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component</a:t>
            </a:r>
            <a:r>
              <a:rPr lang="tr-TR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I2C_master;</a:t>
            </a:r>
          </a:p>
          <a:p>
            <a:r>
              <a:rPr lang="tr-TR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</a:p>
          <a:p>
            <a:r>
              <a:rPr lang="tr-TR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tr-TR" sz="11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constant</a:t>
            </a:r>
            <a:r>
              <a:rPr lang="tr-TR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POR_LIM : </a:t>
            </a:r>
            <a:r>
              <a:rPr lang="tr-TR" sz="11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integer</a:t>
            </a:r>
            <a:r>
              <a:rPr lang="tr-TR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:= </a:t>
            </a:r>
            <a:r>
              <a:rPr lang="tr-TR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99_999</a:t>
            </a:r>
            <a:r>
              <a:rPr lang="tr-TR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r>
              <a:rPr lang="tr-TR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</a:p>
          <a:p>
            <a:r>
              <a:rPr lang="tr-TR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tr-TR" sz="11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type</a:t>
            </a:r>
            <a:r>
              <a:rPr lang="tr-TR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SENSOR_STATES </a:t>
            </a:r>
            <a:r>
              <a:rPr lang="tr-TR" sz="11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is</a:t>
            </a:r>
            <a:r>
              <a:rPr lang="tr-TR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</a:p>
          <a:p>
            <a:r>
              <a:rPr lang="tr-TR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POR_WAIT,CONFIG_SENSOR, TAKE_DATA,BFT_WAIT</a:t>
            </a:r>
          </a:p>
          <a:p>
            <a:r>
              <a:rPr lang="tr-TR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);</a:t>
            </a:r>
          </a:p>
          <a:p>
            <a:r>
              <a:rPr lang="tr-TR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tr-TR" sz="11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signal</a:t>
            </a:r>
            <a:r>
              <a:rPr lang="tr-TR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sensor_ctrl_state : SENSOR_STATES;</a:t>
            </a:r>
          </a:p>
          <a:p>
            <a:endParaRPr lang="tr-TR" sz="11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tr-TR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tr-TR" sz="11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signal</a:t>
            </a:r>
            <a:r>
              <a:rPr lang="tr-TR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por_cnt : </a:t>
            </a:r>
            <a:r>
              <a:rPr lang="tr-TR" sz="11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integer</a:t>
            </a:r>
            <a:r>
              <a:rPr lang="tr-TR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range </a:t>
            </a:r>
            <a:r>
              <a:rPr lang="tr-TR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0</a:t>
            </a:r>
            <a:r>
              <a:rPr lang="tr-TR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to POR_LIM;</a:t>
            </a:r>
          </a:p>
          <a:p>
            <a:r>
              <a:rPr lang="tr-TR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</a:p>
          <a:p>
            <a:endParaRPr lang="tr-TR" sz="11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tr-TR" sz="11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begin</a:t>
            </a:r>
            <a:r>
              <a:rPr lang="tr-TR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...</a:t>
            </a:r>
          </a:p>
          <a:p>
            <a:endParaRPr lang="tr-TR" sz="11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965F447-E896-5EAD-0AAD-7F708EE0F429}"/>
              </a:ext>
            </a:extLst>
          </p:cNvPr>
          <p:cNvSpPr txBox="1"/>
          <p:nvPr/>
        </p:nvSpPr>
        <p:spPr>
          <a:xfrm>
            <a:off x="8982635" y="2735132"/>
            <a:ext cx="3012142" cy="646331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pPr algn="just"/>
            <a:r>
              <a:rPr lang="en-US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 </a:t>
            </a:r>
            <a:r>
              <a:rPr lang="en-US" sz="1200" u="sng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configuration</a:t>
            </a:r>
            <a:r>
              <a:rPr lang="en-US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in VHDL specifies how components within an architecture are bound to entities and architectures</a:t>
            </a:r>
            <a:r>
              <a:rPr lang="tr-TR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ACFC74E-EE49-BDB3-CAF6-E35FA05F187C}"/>
              </a:ext>
            </a:extLst>
          </p:cNvPr>
          <p:cNvSpPr txBox="1"/>
          <p:nvPr/>
        </p:nvSpPr>
        <p:spPr>
          <a:xfrm>
            <a:off x="8982634" y="3497039"/>
            <a:ext cx="3012142" cy="3139321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library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TTL, </a:t>
            </a:r>
            <a:r>
              <a:rPr lang="en-US" sz="1100" dirty="0">
                <a:solidFill>
                  <a:schemeClr val="accent3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Work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r>
              <a:rPr lang="en-US" sz="1100" dirty="0">
                <a:solidFill>
                  <a:srgbClr val="FFFF6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configuration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V4_27_87 </a:t>
            </a:r>
            <a:r>
              <a:rPr lang="en-US" sz="1100" dirty="0">
                <a:solidFill>
                  <a:srgbClr val="FFFF6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of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Processor </a:t>
            </a:r>
            <a:r>
              <a:rPr lang="en-US" sz="1100" dirty="0">
                <a:solidFill>
                  <a:srgbClr val="FFFF6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is</a:t>
            </a:r>
          </a:p>
          <a:p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sz="1100" dirty="0">
                <a:solidFill>
                  <a:srgbClr val="FFFF6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use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100" dirty="0" err="1">
                <a:solidFill>
                  <a:schemeClr val="accent3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Work</a:t>
            </a:r>
            <a:r>
              <a:rPr lang="en-US" sz="1100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lang="en-US" sz="1100" dirty="0" err="1">
                <a:solidFill>
                  <a:srgbClr val="FFFF6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all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sz="11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for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100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Structure_View</a:t>
            </a:r>
            <a:endParaRPr lang="en-US" sz="11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1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for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A1: ALU</a:t>
            </a:r>
          </a:p>
          <a:p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</a:t>
            </a:r>
            <a:r>
              <a:rPr lang="en-US" sz="11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use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1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configuration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TTL.SN74LS181;</a:t>
            </a:r>
          </a:p>
          <a:p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1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end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1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for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1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for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M1,M2,M3: MUX</a:t>
            </a:r>
          </a:p>
          <a:p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</a:t>
            </a:r>
            <a:r>
              <a:rPr lang="en-US" sz="11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use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1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entity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Multiplex4 (Behavior);</a:t>
            </a:r>
          </a:p>
          <a:p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1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end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1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for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1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for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1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all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Latch</a:t>
            </a:r>
          </a:p>
          <a:p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-- use defaults</a:t>
            </a:r>
          </a:p>
          <a:p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1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end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1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for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sz="11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end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1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for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r>
              <a:rPr lang="en-US" sz="11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end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1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configuration</a:t>
            </a:r>
            <a:r>
              <a:rPr lang="en-US" sz="11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V4_27_87;</a:t>
            </a:r>
            <a:endParaRPr lang="tr-TR" sz="11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6D9527A-1775-3B30-854E-B3464B5DC447}"/>
              </a:ext>
            </a:extLst>
          </p:cNvPr>
          <p:cNvSpPr txBox="1"/>
          <p:nvPr/>
        </p:nvSpPr>
        <p:spPr>
          <a:xfrm>
            <a:off x="6838950" y="134470"/>
            <a:ext cx="508635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Examples 1 and 3 taken from "</a:t>
            </a:r>
            <a:r>
              <a:rPr lang="tr-TR" sz="1200" i="1" u="sng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IEEE1076-2019"</a:t>
            </a:r>
            <a:r>
              <a:rPr lang="tr-TR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document where example 2 is my example.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52463AF4-CE02-31C7-4281-DD3279F9F90F}"/>
              </a:ext>
            </a:extLst>
          </p:cNvPr>
          <p:cNvSpPr txBox="1"/>
          <p:nvPr/>
        </p:nvSpPr>
        <p:spPr>
          <a:xfrm>
            <a:off x="3765176" y="6359361"/>
            <a:ext cx="556100" cy="276999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r>
              <a:rPr lang="tr-TR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EX-1</a:t>
            </a:r>
            <a:endParaRPr lang="tr-TR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A9C6B4A6-49F8-39E0-55BE-7ED86C7B272A}"/>
              </a:ext>
            </a:extLst>
          </p:cNvPr>
          <p:cNvSpPr txBox="1"/>
          <p:nvPr/>
        </p:nvSpPr>
        <p:spPr>
          <a:xfrm>
            <a:off x="11438676" y="6359258"/>
            <a:ext cx="556100" cy="276999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r>
              <a:rPr lang="tr-TR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EX-3</a:t>
            </a:r>
            <a:endParaRPr lang="tr-TR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E2159D23-9383-3EF9-6253-9F0545615354}"/>
              </a:ext>
            </a:extLst>
          </p:cNvPr>
          <p:cNvSpPr txBox="1"/>
          <p:nvPr/>
        </p:nvSpPr>
        <p:spPr>
          <a:xfrm>
            <a:off x="8166847" y="6359257"/>
            <a:ext cx="556100" cy="276999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r>
              <a:rPr lang="tr-TR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EX-2</a:t>
            </a:r>
            <a:endParaRPr lang="tr-TR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64759715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70000"/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2D97508-BEDA-9E2F-5FBD-9E2301118A6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1A402F9B-BF6E-6B87-1163-22D05AF5F3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3876" y="698604"/>
            <a:ext cx="10724247" cy="2883634"/>
          </a:xfrm>
        </p:spPr>
        <p:txBody>
          <a:bodyPr>
            <a:noAutofit/>
          </a:bodyPr>
          <a:lstStyle/>
          <a:p>
            <a:pPr>
              <a:lnSpc>
                <a:spcPct val="110000"/>
              </a:lnSpc>
            </a:pPr>
            <a:r>
              <a:rPr lang="en-US" sz="1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Definition: </a:t>
            </a:r>
            <a:endParaRPr lang="tr-TR" sz="18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>
              <a:lnSpc>
                <a:spcPct val="110000"/>
              </a:lnSpc>
            </a:pPr>
            <a:r>
              <a:rPr lang="en-US" sz="1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Dynamic elaboration occurs during simulation execution for constructs with sequential statements</a:t>
            </a:r>
            <a:endParaRPr lang="tr-TR" sz="18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10000"/>
              </a:lnSpc>
            </a:pPr>
            <a:r>
              <a:rPr lang="en-US" sz="1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Key Instances:</a:t>
            </a:r>
            <a:endParaRPr lang="tr-TR" sz="18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>
              <a:lnSpc>
                <a:spcPct val="110000"/>
              </a:lnSpc>
            </a:pPr>
            <a:r>
              <a:rPr lang="en-US" sz="1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Loop Statements: Loop parameters are elaborated, and the range is evaluated before execution</a:t>
            </a:r>
            <a:endParaRPr lang="tr-TR" sz="18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>
              <a:lnSpc>
                <a:spcPct val="110000"/>
              </a:lnSpc>
            </a:pPr>
            <a:r>
              <a:rPr lang="en-US" sz="1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Subprogram Calls: Parameters are elaborated and checked; exclusive access is required for protected or file operations</a:t>
            </a:r>
            <a:endParaRPr lang="tr-TR" sz="18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>
              <a:lnSpc>
                <a:spcPct val="110000"/>
              </a:lnSpc>
            </a:pPr>
            <a:r>
              <a:rPr lang="en-US" sz="1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Allocators: Subtype elaboration occurs before object allocation</a:t>
            </a:r>
            <a:endParaRPr lang="tr-TR" sz="18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>
              <a:lnSpc>
                <a:spcPct val="110000"/>
              </a:lnSpc>
            </a:pPr>
            <a:r>
              <a:rPr lang="en-US" sz="1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Sequential Blocks: Declarative parts are elaborated before block execution</a:t>
            </a:r>
            <a:br>
              <a:rPr kumimoji="0" lang="tr-TR" altLang="tr-TR" sz="23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kumimoji="0" lang="tr-TR" altLang="tr-TR" sz="23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10000"/>
              </a:lnSpc>
            </a:pPr>
            <a:endParaRPr lang="en-US" sz="27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endParaRPr lang="en-US" sz="2200" dirty="0"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 lvl="1"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endParaRPr lang="en-US" sz="2400" b="1" dirty="0">
              <a:solidFill>
                <a:schemeClr val="bg1"/>
              </a:solidFill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>
              <a:lnSpc>
                <a:spcPct val="110000"/>
              </a:lnSpc>
            </a:pPr>
            <a:endParaRPr lang="en-GB" b="1" dirty="0">
              <a:solidFill>
                <a:schemeClr val="bg1"/>
              </a:solidFill>
            </a:endParaRPr>
          </a:p>
          <a:p>
            <a:pPr lvl="1">
              <a:lnSpc>
                <a:spcPct val="110000"/>
              </a:lnSpc>
            </a:pPr>
            <a:endParaRPr lang="en-GB" b="1" dirty="0">
              <a:solidFill>
                <a:schemeClr val="bg1"/>
              </a:solidFill>
            </a:endParaRPr>
          </a:p>
          <a:p>
            <a:pPr lvl="1">
              <a:lnSpc>
                <a:spcPct val="110000"/>
              </a:lnSpc>
            </a:pPr>
            <a:endParaRPr lang="en-US" sz="2800" b="1" dirty="0">
              <a:solidFill>
                <a:schemeClr val="bg1"/>
              </a:solidFill>
            </a:endParaRP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FACA8C4D-8F15-29AA-55D5-F5B2D48BE851}"/>
              </a:ext>
            </a:extLst>
          </p:cNvPr>
          <p:cNvSpPr txBox="1">
            <a:spLocks/>
          </p:cNvSpPr>
          <p:nvPr/>
        </p:nvSpPr>
        <p:spPr bwMode="auto">
          <a:xfrm>
            <a:off x="0" y="0"/>
            <a:ext cx="12190832" cy="5424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02315" indent="-20231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Font typeface="Times" pitchFamily="18" charset="0"/>
              <a:buChar char="•"/>
              <a:defRPr sz="1600">
                <a:solidFill>
                  <a:srgbClr val="000000"/>
                </a:solidFill>
                <a:latin typeface="Vodafone Rg" pitchFamily="34" charset="0"/>
                <a:ea typeface="+mn-ea"/>
                <a:cs typeface="+mn-cs"/>
              </a:defRPr>
            </a:lvl1pPr>
            <a:lvl2pPr marL="399870" indent="-19636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500">
                <a:solidFill>
                  <a:srgbClr val="000000"/>
                </a:solidFill>
                <a:latin typeface="Vodafone Rg" pitchFamily="34" charset="0"/>
              </a:defRPr>
            </a:lvl2pPr>
            <a:lvl3pPr marL="602185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300">
                <a:solidFill>
                  <a:srgbClr val="000000"/>
                </a:solidFill>
                <a:latin typeface="Vodafone Rg" pitchFamily="34" charset="0"/>
              </a:defRPr>
            </a:lvl3pPr>
            <a:lvl4pPr marL="804501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4pPr>
            <a:lvl5pPr marL="1006816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5pPr>
            <a:lvl6pPr marL="1349561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6pPr>
            <a:lvl7pPr marL="1692308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7pPr>
            <a:lvl8pPr marL="2035052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8pPr>
            <a:lvl9pPr marL="2377797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9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ts val="1200"/>
              </a:spcAft>
              <a:buClr>
                <a:srgbClr val="E60000"/>
              </a:buClr>
              <a:buSzPct val="105000"/>
              <a:buFont typeface="Times" pitchFamily="18" charset="0"/>
              <a:buNone/>
              <a:tabLst/>
              <a:defRPr/>
            </a:pPr>
            <a:r>
              <a:rPr kumimoji="0" lang="en-GB" sz="40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w Cen MT (Headings)"/>
                <a:ea typeface="+mn-ea"/>
                <a:cs typeface="+mn-cs"/>
              </a:rPr>
              <a:t>			</a:t>
            </a:r>
            <a:r>
              <a:rPr kumimoji="0" lang="tr-TR" sz="40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w Cen MT (Headings)"/>
                <a:ea typeface="+mn-ea"/>
                <a:cs typeface="+mn-cs"/>
              </a:rPr>
              <a:t>14</a:t>
            </a:r>
            <a:r>
              <a:rPr kumimoji="0" lang="en-GB" sz="40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w Cen MT (Headings)"/>
                <a:ea typeface="+mn-ea"/>
                <a:cs typeface="+mn-cs"/>
              </a:rPr>
              <a:t>.</a:t>
            </a:r>
            <a:r>
              <a:rPr kumimoji="0" lang="tr-TR" sz="40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w Cen MT (Headings)"/>
                <a:ea typeface="+mn-ea"/>
                <a:cs typeface="+mn-cs"/>
              </a:rPr>
              <a:t>6</a:t>
            </a:r>
            <a:r>
              <a:rPr kumimoji="0" lang="en-GB" sz="40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w Cen MT (Headings)"/>
                <a:ea typeface="+mn-ea"/>
                <a:cs typeface="+mn-cs"/>
              </a:rPr>
              <a:t> </a:t>
            </a:r>
            <a:r>
              <a:rPr kumimoji="0" lang="tr-TR" sz="4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w Cen MT" panose="020B0602020104020603"/>
                <a:ea typeface="+mn-ea"/>
                <a:cs typeface="+mn-cs"/>
              </a:rPr>
              <a:t>DYNAMIC ELABORATION</a:t>
            </a:r>
            <a:endParaRPr kumimoji="0" lang="en-GB" sz="4000" b="1" i="1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w Cen MT" panose="020B0602020104020603"/>
              <a:ea typeface="+mn-ea"/>
              <a:cs typeface="Times New Roman" panose="02020603050405020304" pitchFamily="18" charset="0"/>
            </a:endParaRP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18C33465-017E-A22D-8FEA-C65A2217EF02}"/>
              </a:ext>
            </a:extLst>
          </p:cNvPr>
          <p:cNvSpPr txBox="1">
            <a:spLocks/>
          </p:cNvSpPr>
          <p:nvPr/>
        </p:nvSpPr>
        <p:spPr bwMode="auto">
          <a:xfrm>
            <a:off x="0" y="3582238"/>
            <a:ext cx="12190832" cy="5424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02315" indent="-20231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Font typeface="Times" pitchFamily="18" charset="0"/>
              <a:buChar char="•"/>
              <a:defRPr sz="1600">
                <a:solidFill>
                  <a:srgbClr val="000000"/>
                </a:solidFill>
                <a:latin typeface="Vodafone Rg" pitchFamily="34" charset="0"/>
                <a:ea typeface="+mn-ea"/>
                <a:cs typeface="+mn-cs"/>
              </a:defRPr>
            </a:lvl1pPr>
            <a:lvl2pPr marL="399870" indent="-19636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500">
                <a:solidFill>
                  <a:srgbClr val="000000"/>
                </a:solidFill>
                <a:latin typeface="Vodafone Rg" pitchFamily="34" charset="0"/>
              </a:defRPr>
            </a:lvl2pPr>
            <a:lvl3pPr marL="602185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300">
                <a:solidFill>
                  <a:srgbClr val="000000"/>
                </a:solidFill>
                <a:latin typeface="Vodafone Rg" pitchFamily="34" charset="0"/>
              </a:defRPr>
            </a:lvl3pPr>
            <a:lvl4pPr marL="804501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4pPr>
            <a:lvl5pPr marL="1006816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5pPr>
            <a:lvl6pPr marL="1349561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6pPr>
            <a:lvl7pPr marL="1692308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7pPr>
            <a:lvl8pPr marL="2035052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8pPr>
            <a:lvl9pPr marL="2377797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9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ts val="1200"/>
              </a:spcAft>
              <a:buClr>
                <a:srgbClr val="E60000"/>
              </a:buClr>
              <a:buSzPct val="105000"/>
              <a:buFont typeface="Times" pitchFamily="18" charset="0"/>
              <a:buNone/>
              <a:tabLst/>
              <a:defRPr/>
            </a:pPr>
            <a:r>
              <a:rPr kumimoji="0" lang="en-GB" sz="40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w Cen MT (Headings)"/>
                <a:ea typeface="+mn-ea"/>
                <a:cs typeface="+mn-cs"/>
              </a:rPr>
              <a:t>			</a:t>
            </a:r>
            <a:r>
              <a:rPr kumimoji="0" lang="tr-TR" sz="40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w Cen MT (Headings)"/>
                <a:ea typeface="+mn-ea"/>
                <a:cs typeface="+mn-cs"/>
              </a:rPr>
              <a:t>14</a:t>
            </a:r>
            <a:r>
              <a:rPr kumimoji="0" lang="en-GB" sz="40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w Cen MT (Headings)"/>
                <a:ea typeface="+mn-ea"/>
                <a:cs typeface="+mn-cs"/>
              </a:rPr>
              <a:t>.</a:t>
            </a:r>
            <a:r>
              <a:rPr kumimoji="0" lang="tr-TR" sz="40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w Cen MT (Headings)"/>
                <a:ea typeface="+mn-ea"/>
                <a:cs typeface="+mn-cs"/>
              </a:rPr>
              <a:t>7</a:t>
            </a:r>
            <a:r>
              <a:rPr kumimoji="0" lang="en-GB" sz="40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w Cen MT (Headings)"/>
                <a:ea typeface="+mn-ea"/>
                <a:cs typeface="+mn-cs"/>
              </a:rPr>
              <a:t> </a:t>
            </a:r>
            <a:r>
              <a:rPr kumimoji="0" lang="tr-TR" sz="4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w Cen MT (Body)"/>
                <a:ea typeface="+mn-ea"/>
                <a:cs typeface="Times New Roman" panose="02020603050405020304" pitchFamily="18" charset="0"/>
              </a:rPr>
              <a:t>EXECUTION OF A MODEL</a:t>
            </a:r>
          </a:p>
        </p:txBody>
      </p:sp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AB5BF612-18AB-D510-7135-AA826B2A929A}"/>
              </a:ext>
            </a:extLst>
          </p:cNvPr>
          <p:cNvSpPr txBox="1">
            <a:spLocks/>
          </p:cNvSpPr>
          <p:nvPr/>
        </p:nvSpPr>
        <p:spPr>
          <a:xfrm>
            <a:off x="733876" y="4236351"/>
            <a:ext cx="10724247" cy="222952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8600" marR="0" lvl="0" indent="-228600" algn="l" defTabSz="914400" rtl="0" eaLnBrk="1" fontAlgn="auto" latinLnBrk="0" hangingPunct="1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Tx/>
              <a:buSzPct val="125000"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Drivers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: Handle signal value changes via transactions</a:t>
            </a:r>
            <a:endParaRPr kumimoji="0" lang="tr-TR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anose="02020603050405020304" pitchFamily="18" charset="0"/>
              <a:ea typeface="+mn-ea"/>
              <a:cs typeface="Times New Roman" panose="02020603050405020304" pitchFamily="18" charset="0"/>
            </a:endParaRPr>
          </a:p>
          <a:p>
            <a:pPr marL="228600" marR="0" lvl="0" indent="-228600" algn="l" defTabSz="914400" rtl="0" eaLnBrk="1" fontAlgn="auto" latinLnBrk="0" hangingPunct="1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Tx/>
              <a:buSzPct val="125000"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Signal Updates: 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Compute and apply driving and effective values</a:t>
            </a:r>
            <a:endParaRPr kumimoji="0" lang="tr-TR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anose="02020603050405020304" pitchFamily="18" charset="0"/>
              <a:ea typeface="+mn-ea"/>
              <a:cs typeface="Times New Roman" panose="02020603050405020304" pitchFamily="18" charset="0"/>
            </a:endParaRPr>
          </a:p>
          <a:p>
            <a:pPr marL="228600" marR="0" lvl="0" indent="-228600" algn="l" defTabSz="914400" rtl="0" eaLnBrk="1" fontAlgn="auto" latinLnBrk="0" hangingPunct="1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Tx/>
              <a:buSzPct val="125000"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Implicit Signals: 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Update signals like S'STABLE and S'QUIET per kernel rules</a:t>
            </a:r>
            <a:endParaRPr kumimoji="0" lang="tr-TR" altLang="tr-TR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anose="02020603050405020304" pitchFamily="18" charset="0"/>
              <a:ea typeface="+mn-ea"/>
              <a:cs typeface="Times New Roman" panose="02020603050405020304" pitchFamily="18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Tx/>
              <a:buSzPct val="125000"/>
              <a:buFont typeface="Arial" panose="020B0604020202020204" pitchFamily="34" charset="0"/>
              <a:buNone/>
              <a:tabLst/>
              <a:defRPr/>
            </a:pPr>
            <a:br>
              <a:rPr kumimoji="0" lang="tr-TR" altLang="tr-TR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</a:br>
            <a:endParaRPr kumimoji="0" lang="tr-TR" altLang="tr-TR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anose="02020603050405020304" pitchFamily="18" charset="0"/>
              <a:ea typeface="+mn-ea"/>
              <a:cs typeface="Times New Roman" panose="02020603050405020304" pitchFamily="18" charset="0"/>
            </a:endParaRPr>
          </a:p>
          <a:p>
            <a:pPr marL="228600" marR="0" lvl="0" indent="-228600" algn="l" defTabSz="914400" rtl="0" eaLnBrk="1" fontAlgn="auto" latinLnBrk="0" hangingPunct="1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Tx/>
              <a:buSzPct val="125000"/>
              <a:buFont typeface="Arial" panose="020B0604020202020204" pitchFamily="34" charset="0"/>
              <a:buChar char="•"/>
              <a:tabLst/>
              <a:defRPr/>
            </a:pP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228600" marR="0" lvl="0" indent="-228600" algn="l" defTabSz="914400" rtl="0" eaLnBrk="1" fontAlgn="auto" latinLnBrk="0" hangingPunct="1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Tx/>
              <a:buSzPct val="125000"/>
              <a:buFont typeface="Arial" panose="020B0604020202020204" pitchFamily="34" charset="0"/>
              <a:buChar char="•"/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  <a:defRPr/>
            </a:pP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685800" marR="0" lvl="1" indent="-228600" algn="l" defTabSz="914400" rtl="0" eaLnBrk="1" fontAlgn="auto" latinLnBrk="0" hangingPunct="1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Tx/>
              <a:buSzPct val="125000"/>
              <a:buFont typeface="Arial" panose="020B0604020202020204" pitchFamily="34" charset="0"/>
              <a:buChar char="•"/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  <a:defRPr/>
            </a:pPr>
            <a:endParaRPr kumimoji="0" lang="en-US" sz="20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228600" marR="0" lvl="0" indent="-228600" algn="l" defTabSz="914400" rtl="0" eaLnBrk="1" fontAlgn="auto" latinLnBrk="0" hangingPunct="1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Tx/>
              <a:buSzPct val="125000"/>
              <a:buFont typeface="Arial" panose="020B0604020202020204" pitchFamily="34" charset="0"/>
              <a:buChar char="•"/>
              <a:tabLst/>
              <a:defRPr/>
            </a:pPr>
            <a:endParaRPr kumimoji="0" lang="en-GB" sz="20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anose="02020603050405020304" pitchFamily="18" charset="0"/>
              <a:ea typeface="+mn-ea"/>
              <a:cs typeface="Times New Roman" panose="02020603050405020304" pitchFamily="18" charset="0"/>
            </a:endParaRPr>
          </a:p>
          <a:p>
            <a:pPr marL="685800" marR="0" lvl="1" indent="-228600" algn="l" defTabSz="914400" rtl="0" eaLnBrk="1" fontAlgn="auto" latinLnBrk="0" hangingPunct="1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Tx/>
              <a:buSzPct val="125000"/>
              <a:buFont typeface="Arial" panose="020B0604020202020204" pitchFamily="34" charset="0"/>
              <a:buChar char="•"/>
              <a:tabLst/>
              <a:defRPr/>
            </a:pPr>
            <a:endParaRPr kumimoji="0" lang="en-GB" sz="20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anose="02020603050405020304" pitchFamily="18" charset="0"/>
              <a:ea typeface="+mn-ea"/>
              <a:cs typeface="Times New Roman" panose="02020603050405020304" pitchFamily="18" charset="0"/>
            </a:endParaRPr>
          </a:p>
          <a:p>
            <a:pPr marL="685800" marR="0" lvl="1" indent="-228600" algn="l" defTabSz="914400" rtl="0" eaLnBrk="1" fontAlgn="auto" latinLnBrk="0" hangingPunct="1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Tx/>
              <a:buSzPct val="125000"/>
              <a:buFont typeface="Arial" panose="020B0604020202020204" pitchFamily="34" charset="0"/>
              <a:buChar char="•"/>
              <a:tabLst/>
              <a:defRPr/>
            </a:pPr>
            <a:endParaRPr kumimoji="0" lang="en-US" sz="20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anose="02020603050405020304" pitchFamily="18" charset="0"/>
              <a:ea typeface="+mn-ea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98500381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81A9FDB-42A9-1FF5-7E1F-6B9877DB52B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close up of circuit board">
            <a:extLst>
              <a:ext uri="{FF2B5EF4-FFF2-40B4-BE49-F238E27FC236}">
                <a16:creationId xmlns:a16="http://schemas.microsoft.com/office/drawing/2014/main" id="{4E8530CD-A2EC-C9AC-7F94-AA0AF1858F4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0000"/>
          </a:blip>
          <a:srcRect l="17220" r="9210" b="-1"/>
          <a:stretch/>
        </p:blipFill>
        <p:spPr>
          <a:xfrm>
            <a:off x="-10357" y="10"/>
            <a:ext cx="5917468" cy="6857990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C6668CA3-AB14-9319-4150-D88E609BBFF9}"/>
              </a:ext>
            </a:extLst>
          </p:cNvPr>
          <p:cNvSpPr txBox="1">
            <a:spLocks/>
          </p:cNvSpPr>
          <p:nvPr/>
        </p:nvSpPr>
        <p:spPr>
          <a:xfrm>
            <a:off x="5907111" y="-11850"/>
            <a:ext cx="7190822" cy="56726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tr-TR" sz="2800" b="1" dirty="0">
                <a:solidFill>
                  <a:srgbClr val="FF0000"/>
                </a:solidFill>
              </a:rPr>
              <a:t>17</a:t>
            </a:r>
            <a:r>
              <a:rPr lang="en-US" sz="2800" b="1" dirty="0">
                <a:solidFill>
                  <a:srgbClr val="FF0000"/>
                </a:solidFill>
              </a:rPr>
              <a:t>. </a:t>
            </a:r>
            <a:r>
              <a:rPr lang="en-US" sz="2400" b="1" dirty="0">
                <a:solidFill>
                  <a:schemeClr val="bg1"/>
                </a:solidFill>
              </a:rPr>
              <a:t>VHDL Procedural Interface overview</a:t>
            </a:r>
          </a:p>
        </p:txBody>
      </p:sp>
      <p:sp>
        <p:nvSpPr>
          <p:cNvPr id="10" name="Subtitle 2">
            <a:extLst>
              <a:ext uri="{FF2B5EF4-FFF2-40B4-BE49-F238E27FC236}">
                <a16:creationId xmlns:a16="http://schemas.microsoft.com/office/drawing/2014/main" id="{B36DAA4F-6CB7-704E-69C5-7BE9DF4AE4DA}"/>
              </a:ext>
            </a:extLst>
          </p:cNvPr>
          <p:cNvSpPr txBox="1">
            <a:spLocks/>
          </p:cNvSpPr>
          <p:nvPr/>
        </p:nvSpPr>
        <p:spPr>
          <a:xfrm>
            <a:off x="-10358" y="152676"/>
            <a:ext cx="5982231" cy="132912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6000" b="1" dirty="0">
                <a:solidFill>
                  <a:srgbClr val="FF0000"/>
                </a:solidFill>
              </a:rPr>
              <a:t>Chapter</a:t>
            </a:r>
            <a:r>
              <a:rPr lang="tr-TR" sz="6000" b="1" dirty="0">
                <a:solidFill>
                  <a:srgbClr val="FF0000"/>
                </a:solidFill>
              </a:rPr>
              <a:t>s</a:t>
            </a:r>
            <a:r>
              <a:rPr lang="en-US" sz="6000" b="1" dirty="0">
                <a:solidFill>
                  <a:srgbClr val="FF0000"/>
                </a:solidFill>
              </a:rPr>
              <a:t> </a:t>
            </a:r>
            <a:r>
              <a:rPr lang="tr-TR" sz="6000" b="1" dirty="0">
                <a:solidFill>
                  <a:srgbClr val="FF0000"/>
                </a:solidFill>
              </a:rPr>
              <a:t>17, 18 and 19</a:t>
            </a:r>
            <a:endParaRPr lang="en-US" sz="6000" b="1" dirty="0">
              <a:solidFill>
                <a:srgbClr val="FF0000"/>
              </a:solidFill>
            </a:endParaRPr>
          </a:p>
          <a:p>
            <a:pPr marL="0" indent="0" algn="ctr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6000" b="1" dirty="0">
                <a:solidFill>
                  <a:srgbClr val="FF0000"/>
                </a:solidFill>
              </a:rPr>
              <a:t>Presenter:</a:t>
            </a:r>
          </a:p>
          <a:p>
            <a:pPr marL="0" indent="0" algn="ctr">
              <a:lnSpc>
                <a:spcPct val="100000"/>
              </a:lnSpc>
              <a:spcBef>
                <a:spcPts val="0"/>
              </a:spcBef>
              <a:buNone/>
            </a:pPr>
            <a:r>
              <a:rPr lang="tr-TR" sz="6000" b="1" dirty="0">
                <a:solidFill>
                  <a:schemeClr val="bg1"/>
                </a:solidFill>
              </a:rPr>
              <a:t>Furkan</a:t>
            </a:r>
            <a:r>
              <a:rPr lang="en-GB" sz="6000" b="1" dirty="0">
                <a:solidFill>
                  <a:schemeClr val="bg1"/>
                </a:solidFill>
              </a:rPr>
              <a:t> </a:t>
            </a:r>
            <a:r>
              <a:rPr lang="tr-TR" sz="6000" b="1" dirty="0">
                <a:solidFill>
                  <a:schemeClr val="bg1"/>
                </a:solidFill>
              </a:rPr>
              <a:t>Kaya</a:t>
            </a:r>
            <a:endParaRPr lang="en-US" sz="6000" b="1" i="1" dirty="0">
              <a:solidFill>
                <a:schemeClr val="bg1"/>
              </a:solidFill>
            </a:endParaRP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B452DE2C-A486-2130-48D1-00C0D947A1FF}"/>
              </a:ext>
            </a:extLst>
          </p:cNvPr>
          <p:cNvSpPr txBox="1">
            <a:spLocks/>
          </p:cNvSpPr>
          <p:nvPr/>
        </p:nvSpPr>
        <p:spPr>
          <a:xfrm>
            <a:off x="5907111" y="567276"/>
            <a:ext cx="7190822" cy="56726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tr-TR" sz="2800" b="1" dirty="0">
                <a:solidFill>
                  <a:srgbClr val="FF0000"/>
                </a:solidFill>
              </a:rPr>
              <a:t>18</a:t>
            </a:r>
            <a:r>
              <a:rPr lang="en-US" sz="2800" b="1" dirty="0">
                <a:solidFill>
                  <a:srgbClr val="FF0000"/>
                </a:solidFill>
              </a:rPr>
              <a:t>. </a:t>
            </a:r>
            <a:r>
              <a:rPr lang="en-US" sz="2400" b="1" dirty="0">
                <a:solidFill>
                  <a:schemeClr val="bg1"/>
                </a:solidFill>
              </a:rPr>
              <a:t>VHPI access functions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F07AC67-C275-9ABA-A500-FAF00711D920}"/>
              </a:ext>
            </a:extLst>
          </p:cNvPr>
          <p:cNvSpPr txBox="1">
            <a:spLocks/>
          </p:cNvSpPr>
          <p:nvPr/>
        </p:nvSpPr>
        <p:spPr>
          <a:xfrm>
            <a:off x="5907111" y="1146402"/>
            <a:ext cx="7190822" cy="56726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tr-TR" sz="2800" b="1" dirty="0">
                <a:solidFill>
                  <a:srgbClr val="FF0000"/>
                </a:solidFill>
              </a:rPr>
              <a:t>19</a:t>
            </a:r>
            <a:r>
              <a:rPr lang="en-US" sz="2800" b="1" dirty="0">
                <a:solidFill>
                  <a:srgbClr val="FF0000"/>
                </a:solidFill>
              </a:rPr>
              <a:t>. </a:t>
            </a:r>
            <a:r>
              <a:rPr lang="en-US" sz="2400" b="1" dirty="0">
                <a:solidFill>
                  <a:schemeClr val="bg1"/>
                </a:solidFill>
              </a:rPr>
              <a:t>VHPI information model</a:t>
            </a:r>
            <a:endParaRPr lang="en-US" sz="20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02973420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3A03BE2-71DB-4FB0-1389-BBDA59D1F8A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3EAB4311-5680-0022-329E-775F571CDE8E}"/>
              </a:ext>
            </a:extLst>
          </p:cNvPr>
          <p:cNvSpPr txBox="1">
            <a:spLocks/>
          </p:cNvSpPr>
          <p:nvPr/>
        </p:nvSpPr>
        <p:spPr bwMode="auto">
          <a:xfrm>
            <a:off x="197224" y="134470"/>
            <a:ext cx="7645726" cy="5424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02315" indent="-20231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Font typeface="Times" pitchFamily="18" charset="0"/>
              <a:buChar char="•"/>
              <a:defRPr sz="1600">
                <a:solidFill>
                  <a:srgbClr val="000000"/>
                </a:solidFill>
                <a:latin typeface="Vodafone Rg" pitchFamily="34" charset="0"/>
                <a:ea typeface="+mn-ea"/>
                <a:cs typeface="+mn-cs"/>
              </a:defRPr>
            </a:lvl1pPr>
            <a:lvl2pPr marL="399870" indent="-19636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500">
                <a:solidFill>
                  <a:srgbClr val="000000"/>
                </a:solidFill>
                <a:latin typeface="Vodafone Rg" pitchFamily="34" charset="0"/>
              </a:defRPr>
            </a:lvl2pPr>
            <a:lvl3pPr marL="602185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300">
                <a:solidFill>
                  <a:srgbClr val="000000"/>
                </a:solidFill>
                <a:latin typeface="Vodafone Rg" pitchFamily="34" charset="0"/>
              </a:defRPr>
            </a:lvl3pPr>
            <a:lvl4pPr marL="804501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4pPr>
            <a:lvl5pPr marL="1006816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5pPr>
            <a:lvl6pPr marL="1349561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6pPr>
            <a:lvl7pPr marL="1692308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7pPr>
            <a:lvl8pPr marL="2035052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8pPr>
            <a:lvl9pPr marL="2377797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9pPr>
          </a:lstStyle>
          <a:p>
            <a:pPr marL="0" indent="0" algn="just">
              <a:spcAft>
                <a:spcPts val="1200"/>
              </a:spcAft>
              <a:buNone/>
            </a:pPr>
            <a:r>
              <a:rPr lang="tr-TR" sz="2500" b="1" dirty="0">
                <a:solidFill>
                  <a:srgbClr val="FF0000"/>
                </a:solidFill>
                <a:latin typeface="Tw Cen MT (Body)"/>
                <a:cs typeface="Times New Roman" panose="02020603050405020304" pitchFamily="18" charset="0"/>
              </a:rPr>
              <a:t>VHPI Overview</a:t>
            </a:r>
            <a:endParaRPr lang="en-GB" sz="2500" b="1" dirty="0">
              <a:solidFill>
                <a:srgbClr val="FF0000"/>
              </a:solidFill>
              <a:latin typeface="Tw Cen MT (Body)"/>
              <a:cs typeface="Times New Roman" panose="02020603050405020304" pitchFamily="18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6436317-DECB-9DF6-9DB0-1468575AB38D}"/>
              </a:ext>
            </a:extLst>
          </p:cNvPr>
          <p:cNvSpPr txBox="1"/>
          <p:nvPr/>
        </p:nvSpPr>
        <p:spPr>
          <a:xfrm>
            <a:off x="179294" y="676924"/>
            <a:ext cx="11815482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Definition</a:t>
            </a:r>
            <a:r>
              <a:rPr lang="en-US" dirty="0">
                <a:solidFill>
                  <a:schemeClr val="bg1"/>
                </a:solidFill>
              </a:rPr>
              <a:t>: VHPI (VHDL Procedural Interface) allows interaction between external tools and the VHDL simulation environment.</a:t>
            </a:r>
            <a:endParaRPr lang="tr-TR" dirty="0">
              <a:solidFill>
                <a:schemeClr val="bg1"/>
              </a:solidFill>
            </a:endParaRPr>
          </a:p>
          <a:p>
            <a:endParaRPr lang="tr-TR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b="1" dirty="0">
                <a:solidFill>
                  <a:schemeClr val="bg1"/>
                </a:solidFill>
              </a:rPr>
              <a:t>Purpose</a:t>
            </a:r>
            <a:r>
              <a:rPr lang="en-US" dirty="0">
                <a:solidFill>
                  <a:schemeClr val="bg1"/>
                </a:solidFill>
              </a:rPr>
              <a:t>:</a:t>
            </a:r>
            <a:endParaRPr lang="tr-TR" dirty="0">
              <a:solidFill>
                <a:schemeClr val="bg1"/>
              </a:solidFill>
            </a:endParaRPr>
          </a:p>
          <a:p>
            <a:pPr lvl="1">
              <a:buFont typeface="Arial" panose="020B0604020202020204" pitchFamily="34" charset="0"/>
              <a:buChar char="•"/>
            </a:pPr>
            <a:r>
              <a:rPr lang="tr-TR" dirty="0">
                <a:solidFill>
                  <a:schemeClr val="bg1"/>
                </a:solidFill>
              </a:rPr>
              <a:t> </a:t>
            </a:r>
            <a:r>
              <a:rPr lang="en-US" dirty="0">
                <a:solidFill>
                  <a:schemeClr val="bg1"/>
                </a:solidFill>
              </a:rPr>
              <a:t>Extend simulation functionality.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tr-TR" dirty="0">
                <a:solidFill>
                  <a:schemeClr val="bg1"/>
                </a:solidFill>
              </a:rPr>
              <a:t> </a:t>
            </a:r>
            <a:r>
              <a:rPr lang="en-US" dirty="0">
                <a:solidFill>
                  <a:schemeClr val="bg1"/>
                </a:solidFill>
              </a:rPr>
              <a:t>Provide dynamic access to design objects.</a:t>
            </a:r>
            <a:endParaRPr lang="tr-TR" dirty="0">
              <a:solidFill>
                <a:schemeClr val="bg1"/>
              </a:solidFill>
            </a:endParaRPr>
          </a:p>
          <a:p>
            <a:endParaRPr lang="tr-TR" dirty="0">
              <a:solidFill>
                <a:schemeClr val="bg1"/>
              </a:solidFill>
              <a:latin typeface="Tw Cen MT (Body)"/>
              <a:cs typeface="Times New Roman" panose="02020603050405020304" pitchFamily="18" charset="0"/>
            </a:endParaRPr>
          </a:p>
          <a:p>
            <a:r>
              <a:rPr lang="en-US" b="1" dirty="0">
                <a:solidFill>
                  <a:schemeClr val="bg1"/>
                </a:solidFill>
              </a:rPr>
              <a:t>Key Components</a:t>
            </a:r>
            <a:r>
              <a:rPr lang="en-US" dirty="0">
                <a:solidFill>
                  <a:schemeClr val="bg1"/>
                </a:solidFill>
              </a:rPr>
              <a:t>:</a:t>
            </a:r>
            <a:endParaRPr lang="tr-TR" dirty="0">
              <a:solidFill>
                <a:schemeClr val="bg1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bg1"/>
                </a:solidFill>
              </a:rPr>
              <a:t>Handles</a:t>
            </a:r>
            <a:r>
              <a:rPr lang="en-US" dirty="0">
                <a:solidFill>
                  <a:schemeClr val="bg1"/>
                </a:solidFill>
              </a:rPr>
              <a:t>: Represent simulation objects (e.g., signals, entities).</a:t>
            </a:r>
            <a:endParaRPr lang="tr-TR" dirty="0">
              <a:solidFill>
                <a:schemeClr val="bg1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bg1"/>
                </a:solidFill>
              </a:rPr>
              <a:t>Access Functions</a:t>
            </a:r>
            <a:r>
              <a:rPr lang="en-US" dirty="0">
                <a:solidFill>
                  <a:schemeClr val="bg1"/>
                </a:solidFill>
              </a:rPr>
              <a:t>: Perform operations on these objects.</a:t>
            </a:r>
            <a:endParaRPr lang="tr-TR" dirty="0">
              <a:solidFill>
                <a:schemeClr val="bg1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bg1"/>
                </a:solidFill>
              </a:rPr>
              <a:t>Callbacks</a:t>
            </a:r>
            <a:r>
              <a:rPr lang="en-US" dirty="0">
                <a:solidFill>
                  <a:schemeClr val="bg1"/>
                </a:solidFill>
              </a:rPr>
              <a:t>: Trigger actions on specific simulation events.</a:t>
            </a:r>
          </a:p>
          <a:p>
            <a:endParaRPr lang="tr-TR" dirty="0">
              <a:solidFill>
                <a:schemeClr val="bg1"/>
              </a:solidFill>
              <a:latin typeface="Tw Cen MT (Body)"/>
              <a:cs typeface="Times New Roman" panose="02020603050405020304" pitchFamily="18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C4DC41B-C150-5D3D-9744-2CDA644B36A0}"/>
              </a:ext>
            </a:extLst>
          </p:cNvPr>
          <p:cNvSpPr txBox="1"/>
          <p:nvPr/>
        </p:nvSpPr>
        <p:spPr>
          <a:xfrm>
            <a:off x="179294" y="3917576"/>
            <a:ext cx="1138517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b="1" dirty="0">
                <a:solidFill>
                  <a:schemeClr val="bg1"/>
                </a:solidFill>
              </a:rPr>
              <a:t>Example:</a:t>
            </a:r>
          </a:p>
          <a:p>
            <a:r>
              <a:rPr lang="en-US" dirty="0" err="1">
                <a:solidFill>
                  <a:schemeClr val="bg1"/>
                </a:solidFill>
              </a:rPr>
              <a:t>vhpi_register_cb</a:t>
            </a:r>
            <a:r>
              <a:rPr lang="en-US" dirty="0">
                <a:solidFill>
                  <a:schemeClr val="bg1"/>
                </a:solidFill>
              </a:rPr>
              <a:t>(</a:t>
            </a:r>
            <a:r>
              <a:rPr lang="en-US" dirty="0" err="1">
                <a:solidFill>
                  <a:schemeClr val="bg1"/>
                </a:solidFill>
              </a:rPr>
              <a:t>vhpiCbValueChange</a:t>
            </a:r>
            <a:r>
              <a:rPr lang="en-US" dirty="0">
                <a:solidFill>
                  <a:schemeClr val="bg1"/>
                </a:solidFill>
              </a:rPr>
              <a:t>, </a:t>
            </a:r>
            <a:r>
              <a:rPr lang="en-US" dirty="0" err="1">
                <a:solidFill>
                  <a:schemeClr val="bg1"/>
                </a:solidFill>
              </a:rPr>
              <a:t>signal_handle</a:t>
            </a:r>
            <a:r>
              <a:rPr lang="en-US" dirty="0">
                <a:solidFill>
                  <a:schemeClr val="bg1"/>
                </a:solidFill>
              </a:rPr>
              <a:t>, </a:t>
            </a:r>
            <a:r>
              <a:rPr lang="en-US" dirty="0" err="1">
                <a:solidFill>
                  <a:schemeClr val="bg1"/>
                </a:solidFill>
              </a:rPr>
              <a:t>my_callback</a:t>
            </a:r>
            <a:r>
              <a:rPr lang="en-US" dirty="0">
                <a:solidFill>
                  <a:schemeClr val="bg1"/>
                </a:solidFill>
              </a:rPr>
              <a:t>);</a:t>
            </a:r>
            <a:endParaRPr lang="tr-TR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6746133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7B62860-60BF-8403-4CB8-2B97062713D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EAD03417-D74F-B062-903D-220CA26267CD}"/>
              </a:ext>
            </a:extLst>
          </p:cNvPr>
          <p:cNvSpPr txBox="1">
            <a:spLocks/>
          </p:cNvSpPr>
          <p:nvPr/>
        </p:nvSpPr>
        <p:spPr bwMode="auto">
          <a:xfrm>
            <a:off x="197224" y="134470"/>
            <a:ext cx="7645726" cy="5424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02315" indent="-20231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Font typeface="Times" pitchFamily="18" charset="0"/>
              <a:buChar char="•"/>
              <a:defRPr sz="1600">
                <a:solidFill>
                  <a:srgbClr val="000000"/>
                </a:solidFill>
                <a:latin typeface="Vodafone Rg" pitchFamily="34" charset="0"/>
                <a:ea typeface="+mn-ea"/>
                <a:cs typeface="+mn-cs"/>
              </a:defRPr>
            </a:lvl1pPr>
            <a:lvl2pPr marL="399870" indent="-19636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500">
                <a:solidFill>
                  <a:srgbClr val="000000"/>
                </a:solidFill>
                <a:latin typeface="Vodafone Rg" pitchFamily="34" charset="0"/>
              </a:defRPr>
            </a:lvl2pPr>
            <a:lvl3pPr marL="602185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300">
                <a:solidFill>
                  <a:srgbClr val="000000"/>
                </a:solidFill>
                <a:latin typeface="Vodafone Rg" pitchFamily="34" charset="0"/>
              </a:defRPr>
            </a:lvl3pPr>
            <a:lvl4pPr marL="804501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4pPr>
            <a:lvl5pPr marL="1006816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5pPr>
            <a:lvl6pPr marL="1349561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6pPr>
            <a:lvl7pPr marL="1692308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7pPr>
            <a:lvl8pPr marL="2035052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8pPr>
            <a:lvl9pPr marL="2377797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9pPr>
          </a:lstStyle>
          <a:p>
            <a:pPr marL="0" indent="0" algn="just">
              <a:spcAft>
                <a:spcPts val="1200"/>
              </a:spcAft>
              <a:buNone/>
            </a:pPr>
            <a:r>
              <a:rPr lang="tr-TR" sz="2500" b="1" dirty="0">
                <a:solidFill>
                  <a:srgbClr val="FF0000"/>
                </a:solidFill>
                <a:latin typeface="Tw Cen MT (Body)"/>
                <a:cs typeface="Times New Roman" panose="02020603050405020304" pitchFamily="18" charset="0"/>
              </a:rPr>
              <a:t>VHPI Phases</a:t>
            </a:r>
            <a:endParaRPr lang="en-GB" sz="2500" b="1" dirty="0">
              <a:solidFill>
                <a:srgbClr val="FF0000"/>
              </a:solidFill>
              <a:latin typeface="Tw Cen MT (Body)"/>
              <a:cs typeface="Times New Roman" panose="02020603050405020304" pitchFamily="18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9DF5A22-F943-004B-F192-25A9F9FAF72F}"/>
              </a:ext>
            </a:extLst>
          </p:cNvPr>
          <p:cNvSpPr txBox="1"/>
          <p:nvPr/>
        </p:nvSpPr>
        <p:spPr>
          <a:xfrm>
            <a:off x="179294" y="676924"/>
            <a:ext cx="1181548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Phases of Execution:</a:t>
            </a:r>
            <a:endParaRPr lang="tr-TR" b="1" dirty="0">
              <a:solidFill>
                <a:schemeClr val="bg1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bg1"/>
                </a:solidFill>
              </a:rPr>
              <a:t>Registration:</a:t>
            </a:r>
            <a:r>
              <a:rPr lang="en-US" dirty="0">
                <a:solidFill>
                  <a:schemeClr val="bg1"/>
                </a:solidFill>
              </a:rPr>
              <a:t> Initialize callbacks and external tools.</a:t>
            </a:r>
            <a:endParaRPr lang="tr-TR" dirty="0">
              <a:solidFill>
                <a:schemeClr val="bg1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bg1"/>
                </a:solidFill>
              </a:rPr>
              <a:t>Simulation:</a:t>
            </a:r>
            <a:r>
              <a:rPr lang="en-US" dirty="0">
                <a:solidFill>
                  <a:schemeClr val="bg1"/>
                </a:solidFill>
              </a:rPr>
              <a:t> Execute the design while interacting dynamically.</a:t>
            </a:r>
            <a:endParaRPr lang="tr-TR" dirty="0">
              <a:solidFill>
                <a:schemeClr val="bg1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bg1"/>
                </a:solidFill>
              </a:rPr>
              <a:t>Termination:</a:t>
            </a:r>
            <a:r>
              <a:rPr lang="en-US" dirty="0">
                <a:solidFill>
                  <a:schemeClr val="bg1"/>
                </a:solidFill>
              </a:rPr>
              <a:t> Clean up and finalize external tool interactions.</a:t>
            </a:r>
            <a:endParaRPr lang="tr-TR" dirty="0">
              <a:solidFill>
                <a:schemeClr val="bg1"/>
              </a:solidFill>
              <a:latin typeface="Tw Cen MT (Body)"/>
              <a:cs typeface="Times New Roman" panose="02020603050405020304" pitchFamily="18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06F4336-3438-E51C-822D-1F948726DFED}"/>
              </a:ext>
            </a:extLst>
          </p:cNvPr>
          <p:cNvSpPr txBox="1"/>
          <p:nvPr/>
        </p:nvSpPr>
        <p:spPr>
          <a:xfrm>
            <a:off x="197224" y="2563906"/>
            <a:ext cx="11385177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b="1" dirty="0">
                <a:solidFill>
                  <a:schemeClr val="bg1"/>
                </a:solidFill>
              </a:rPr>
              <a:t>Example:</a:t>
            </a:r>
          </a:p>
          <a:p>
            <a:r>
              <a:rPr lang="en-US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procedure</a:t>
            </a:r>
            <a:r>
              <a:rPr lang="en-US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signal_monitor</a:t>
            </a:r>
            <a:r>
              <a:rPr lang="en-US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is</a:t>
            </a:r>
          </a:p>
          <a:p>
            <a:r>
              <a:rPr lang="en-US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variable</a:t>
            </a:r>
            <a:r>
              <a:rPr lang="en-US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value</a:t>
            </a:r>
            <a:r>
              <a:rPr lang="en-US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</a:t>
            </a:r>
            <a:r>
              <a:rPr lang="en-US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vhpiValueT</a:t>
            </a:r>
            <a:r>
              <a:rPr lang="en-US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r>
              <a:rPr lang="en-US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begin</a:t>
            </a:r>
          </a:p>
          <a:p>
            <a:r>
              <a:rPr lang="en-US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vhpi_get_value</a:t>
            </a:r>
            <a:r>
              <a:rPr lang="en-US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signal_handle</a:t>
            </a:r>
            <a:r>
              <a:rPr lang="en-US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value</a:t>
            </a:r>
            <a:r>
              <a:rPr lang="en-US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r>
              <a:rPr lang="en-US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report</a:t>
            </a:r>
            <a:r>
              <a:rPr lang="en-US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"Signal value: " &amp; </a:t>
            </a:r>
            <a:r>
              <a:rPr lang="en-US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value</a:t>
            </a:r>
            <a:r>
              <a:rPr lang="en-US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r>
              <a:rPr lang="en-US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end</a:t>
            </a:r>
            <a:r>
              <a:rPr lang="en-US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tr-TR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10547075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98EE313-BD33-FCDF-8EFD-1DEC8B3E64D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73FD0874-1BDA-6022-9F5B-4516E9AA1EDE}"/>
              </a:ext>
            </a:extLst>
          </p:cNvPr>
          <p:cNvSpPr txBox="1">
            <a:spLocks/>
          </p:cNvSpPr>
          <p:nvPr/>
        </p:nvSpPr>
        <p:spPr bwMode="auto">
          <a:xfrm>
            <a:off x="197224" y="134470"/>
            <a:ext cx="7645726" cy="5424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02315" indent="-20231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Font typeface="Times" pitchFamily="18" charset="0"/>
              <a:buChar char="•"/>
              <a:defRPr sz="1600">
                <a:solidFill>
                  <a:srgbClr val="000000"/>
                </a:solidFill>
                <a:latin typeface="Vodafone Rg" pitchFamily="34" charset="0"/>
                <a:ea typeface="+mn-ea"/>
                <a:cs typeface="+mn-cs"/>
              </a:defRPr>
            </a:lvl1pPr>
            <a:lvl2pPr marL="399870" indent="-19636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500">
                <a:solidFill>
                  <a:srgbClr val="000000"/>
                </a:solidFill>
                <a:latin typeface="Vodafone Rg" pitchFamily="34" charset="0"/>
              </a:defRPr>
            </a:lvl2pPr>
            <a:lvl3pPr marL="602185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300">
                <a:solidFill>
                  <a:srgbClr val="000000"/>
                </a:solidFill>
                <a:latin typeface="Vodafone Rg" pitchFamily="34" charset="0"/>
              </a:defRPr>
            </a:lvl3pPr>
            <a:lvl4pPr marL="804501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4pPr>
            <a:lvl5pPr marL="1006816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5pPr>
            <a:lvl6pPr marL="1349561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6pPr>
            <a:lvl7pPr marL="1692308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7pPr>
            <a:lvl8pPr marL="2035052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8pPr>
            <a:lvl9pPr marL="2377797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9pPr>
          </a:lstStyle>
          <a:p>
            <a:pPr marL="0" indent="0" algn="just">
              <a:spcAft>
                <a:spcPts val="1200"/>
              </a:spcAft>
              <a:buNone/>
            </a:pPr>
            <a:r>
              <a:rPr lang="tr-TR" sz="2500" b="1" dirty="0">
                <a:solidFill>
                  <a:srgbClr val="FF0000"/>
                </a:solidFill>
                <a:latin typeface="Tw Cen MT (Body)"/>
                <a:cs typeface="Times New Roman" panose="02020603050405020304" pitchFamily="18" charset="0"/>
              </a:rPr>
              <a:t>Callbacks</a:t>
            </a:r>
            <a:endParaRPr lang="en-GB" sz="2500" b="1" dirty="0">
              <a:solidFill>
                <a:srgbClr val="FF0000"/>
              </a:solidFill>
              <a:latin typeface="Tw Cen MT (Body)"/>
              <a:cs typeface="Times New Roman" panose="02020603050405020304" pitchFamily="18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265A5FF-25B1-31D7-21D5-E0FEC6156916}"/>
              </a:ext>
            </a:extLst>
          </p:cNvPr>
          <p:cNvSpPr txBox="1"/>
          <p:nvPr/>
        </p:nvSpPr>
        <p:spPr>
          <a:xfrm>
            <a:off x="197224" y="2706298"/>
            <a:ext cx="1138517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b="1" dirty="0">
                <a:solidFill>
                  <a:schemeClr val="bg1"/>
                </a:solidFill>
              </a:rPr>
              <a:t>Example:</a:t>
            </a:r>
          </a:p>
          <a:p>
            <a:endParaRPr lang="tr-TR" b="1" dirty="0">
              <a:solidFill>
                <a:schemeClr val="bg1"/>
              </a:solidFill>
            </a:endParaRPr>
          </a:p>
          <a:p>
            <a:r>
              <a:rPr lang="en-US" dirty="0" err="1">
                <a:solidFill>
                  <a:schemeClr val="bg1"/>
                </a:solidFill>
              </a:rPr>
              <a:t>vhpi_register_cb</a:t>
            </a:r>
            <a:r>
              <a:rPr lang="en-US" dirty="0">
                <a:solidFill>
                  <a:schemeClr val="bg1"/>
                </a:solidFill>
              </a:rPr>
              <a:t>(</a:t>
            </a:r>
            <a:r>
              <a:rPr lang="en-US" dirty="0" err="1">
                <a:solidFill>
                  <a:schemeClr val="bg1"/>
                </a:solidFill>
              </a:rPr>
              <a:t>vhpiCbTime</a:t>
            </a:r>
            <a:r>
              <a:rPr lang="en-US" dirty="0">
                <a:solidFill>
                  <a:schemeClr val="bg1"/>
                </a:solidFill>
              </a:rPr>
              <a:t>, 50 ns, </a:t>
            </a:r>
            <a:r>
              <a:rPr lang="en-US" dirty="0" err="1">
                <a:solidFill>
                  <a:schemeClr val="bg1"/>
                </a:solidFill>
              </a:rPr>
              <a:t>my_callback</a:t>
            </a:r>
            <a:r>
              <a:rPr lang="en-US" dirty="0">
                <a:solidFill>
                  <a:schemeClr val="bg1"/>
                </a:solidFill>
              </a:rPr>
              <a:t>);</a:t>
            </a:r>
            <a:endParaRPr lang="tr-TR" dirty="0">
              <a:solidFill>
                <a:schemeClr val="bg1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AC002D5-A348-603D-1BC0-1A4D69BC068F}"/>
              </a:ext>
            </a:extLst>
          </p:cNvPr>
          <p:cNvSpPr txBox="1"/>
          <p:nvPr/>
        </p:nvSpPr>
        <p:spPr>
          <a:xfrm>
            <a:off x="197224" y="676924"/>
            <a:ext cx="10865223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Purpose:</a:t>
            </a:r>
            <a:r>
              <a:rPr lang="en-US" dirty="0">
                <a:solidFill>
                  <a:schemeClr val="bg1"/>
                </a:solidFill>
              </a:rPr>
              <a:t> Dynamically respond to events during simulation.</a:t>
            </a:r>
            <a:endParaRPr lang="tr-TR" dirty="0">
              <a:solidFill>
                <a:schemeClr val="bg1"/>
              </a:solidFill>
            </a:endParaRPr>
          </a:p>
          <a:p>
            <a:endParaRPr lang="tr-TR" dirty="0">
              <a:solidFill>
                <a:schemeClr val="bg1"/>
              </a:solidFill>
            </a:endParaRPr>
          </a:p>
          <a:p>
            <a:r>
              <a:rPr lang="en-US" b="1" dirty="0">
                <a:solidFill>
                  <a:schemeClr val="bg1"/>
                </a:solidFill>
              </a:rPr>
              <a:t>Types of Callbacks:</a:t>
            </a:r>
            <a:endParaRPr lang="tr-TR" b="1" dirty="0">
              <a:solidFill>
                <a:schemeClr val="bg1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bg1"/>
                </a:solidFill>
              </a:rPr>
              <a:t>Event-based:</a:t>
            </a:r>
            <a:r>
              <a:rPr lang="en-US" dirty="0">
                <a:solidFill>
                  <a:schemeClr val="bg1"/>
                </a:solidFill>
              </a:rPr>
              <a:t> Triggered by signal changes or processes.</a:t>
            </a:r>
            <a:endParaRPr lang="tr-TR" dirty="0">
              <a:solidFill>
                <a:schemeClr val="bg1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bg1"/>
                </a:solidFill>
              </a:rPr>
              <a:t>Time-based:</a:t>
            </a:r>
            <a:r>
              <a:rPr lang="en-US" dirty="0">
                <a:solidFill>
                  <a:schemeClr val="bg1"/>
                </a:solidFill>
              </a:rPr>
              <a:t> Activated after a specific time.</a:t>
            </a:r>
            <a:endParaRPr lang="tr-TR" dirty="0">
              <a:solidFill>
                <a:schemeClr val="bg1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bg1"/>
                </a:solidFill>
              </a:rPr>
              <a:t>Phase-based:</a:t>
            </a:r>
            <a:r>
              <a:rPr lang="en-US" dirty="0">
                <a:solidFill>
                  <a:schemeClr val="bg1"/>
                </a:solidFill>
              </a:rPr>
              <a:t> Executed at specific simulation phases.</a:t>
            </a:r>
            <a:endParaRPr lang="tr-TR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87135540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2FD5D12-8430-0DAD-01F3-94B5BDB4EA5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F917D997-26E5-62A2-620F-7262B0A66705}"/>
              </a:ext>
            </a:extLst>
          </p:cNvPr>
          <p:cNvSpPr txBox="1">
            <a:spLocks/>
          </p:cNvSpPr>
          <p:nvPr/>
        </p:nvSpPr>
        <p:spPr bwMode="auto">
          <a:xfrm>
            <a:off x="197224" y="134470"/>
            <a:ext cx="7645726" cy="5424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02315" indent="-20231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Font typeface="Times" pitchFamily="18" charset="0"/>
              <a:buChar char="•"/>
              <a:defRPr sz="1600">
                <a:solidFill>
                  <a:srgbClr val="000000"/>
                </a:solidFill>
                <a:latin typeface="Vodafone Rg" pitchFamily="34" charset="0"/>
                <a:ea typeface="+mn-ea"/>
                <a:cs typeface="+mn-cs"/>
              </a:defRPr>
            </a:lvl1pPr>
            <a:lvl2pPr marL="399870" indent="-19636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500">
                <a:solidFill>
                  <a:srgbClr val="000000"/>
                </a:solidFill>
                <a:latin typeface="Vodafone Rg" pitchFamily="34" charset="0"/>
              </a:defRPr>
            </a:lvl2pPr>
            <a:lvl3pPr marL="602185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300">
                <a:solidFill>
                  <a:srgbClr val="000000"/>
                </a:solidFill>
                <a:latin typeface="Vodafone Rg" pitchFamily="34" charset="0"/>
              </a:defRPr>
            </a:lvl3pPr>
            <a:lvl4pPr marL="804501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4pPr>
            <a:lvl5pPr marL="1006816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5pPr>
            <a:lvl6pPr marL="1349561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6pPr>
            <a:lvl7pPr marL="1692308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7pPr>
            <a:lvl8pPr marL="2035052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8pPr>
            <a:lvl9pPr marL="2377797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9pPr>
          </a:lstStyle>
          <a:p>
            <a:pPr marL="0" indent="0" algn="just">
              <a:spcAft>
                <a:spcPts val="1200"/>
              </a:spcAft>
              <a:buNone/>
            </a:pPr>
            <a:r>
              <a:rPr lang="tr-TR" sz="2500" b="1" dirty="0">
                <a:solidFill>
                  <a:srgbClr val="FF0000"/>
                </a:solidFill>
                <a:latin typeface="Tw Cen MT (Body)"/>
                <a:cs typeface="Times New Roman" panose="02020603050405020304" pitchFamily="18" charset="0"/>
              </a:rPr>
              <a:t>VHPI Data Types</a:t>
            </a:r>
            <a:endParaRPr lang="en-GB" sz="2500" b="1" dirty="0">
              <a:solidFill>
                <a:srgbClr val="FF0000"/>
              </a:solidFill>
              <a:latin typeface="Tw Cen MT (Body)"/>
              <a:cs typeface="Times New Roman" panose="02020603050405020304" pitchFamily="18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744F8BF-0169-513B-2A36-DBAA0ACEA8C4}"/>
              </a:ext>
            </a:extLst>
          </p:cNvPr>
          <p:cNvSpPr txBox="1"/>
          <p:nvPr/>
        </p:nvSpPr>
        <p:spPr>
          <a:xfrm>
            <a:off x="197224" y="2927537"/>
            <a:ext cx="1138517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b="1" dirty="0">
                <a:solidFill>
                  <a:schemeClr val="bg1"/>
                </a:solidFill>
              </a:rPr>
              <a:t>Example:</a:t>
            </a:r>
          </a:p>
          <a:p>
            <a:r>
              <a:rPr lang="en-US" dirty="0" err="1">
                <a:solidFill>
                  <a:schemeClr val="bg1"/>
                </a:solidFill>
              </a:rPr>
              <a:t>signal_value</a:t>
            </a:r>
            <a:r>
              <a:rPr lang="en-US" dirty="0">
                <a:solidFill>
                  <a:schemeClr val="bg1"/>
                </a:solidFill>
              </a:rPr>
              <a:t>: </a:t>
            </a:r>
            <a:r>
              <a:rPr lang="en-US" dirty="0" err="1">
                <a:solidFill>
                  <a:schemeClr val="bg1"/>
                </a:solidFill>
              </a:rPr>
              <a:t>vhpiValueT</a:t>
            </a:r>
            <a:r>
              <a:rPr lang="en-US" dirty="0">
                <a:solidFill>
                  <a:schemeClr val="bg1"/>
                </a:solidFill>
              </a:rPr>
              <a:t>;</a:t>
            </a:r>
            <a:endParaRPr lang="tr-TR" dirty="0">
              <a:solidFill>
                <a:schemeClr val="bg1"/>
              </a:solidFill>
            </a:endParaRPr>
          </a:p>
          <a:p>
            <a:r>
              <a:rPr lang="en-US" dirty="0" err="1">
                <a:solidFill>
                  <a:schemeClr val="bg1"/>
                </a:solidFill>
              </a:rPr>
              <a:t>vhpi_get_value</a:t>
            </a:r>
            <a:r>
              <a:rPr lang="en-US" dirty="0">
                <a:solidFill>
                  <a:schemeClr val="bg1"/>
                </a:solidFill>
              </a:rPr>
              <a:t>(</a:t>
            </a:r>
            <a:r>
              <a:rPr lang="en-US" dirty="0" err="1">
                <a:solidFill>
                  <a:schemeClr val="bg1"/>
                </a:solidFill>
              </a:rPr>
              <a:t>signal_handle</a:t>
            </a:r>
            <a:r>
              <a:rPr lang="en-US" dirty="0">
                <a:solidFill>
                  <a:schemeClr val="bg1"/>
                </a:solidFill>
              </a:rPr>
              <a:t>, </a:t>
            </a:r>
            <a:r>
              <a:rPr lang="en-US" dirty="0" err="1">
                <a:solidFill>
                  <a:schemeClr val="bg1"/>
                </a:solidFill>
              </a:rPr>
              <a:t>signal_value</a:t>
            </a:r>
            <a:r>
              <a:rPr lang="en-US" dirty="0">
                <a:solidFill>
                  <a:schemeClr val="bg1"/>
                </a:solidFill>
              </a:rPr>
              <a:t>);</a:t>
            </a:r>
            <a:endParaRPr lang="tr-TR" b="1" dirty="0">
              <a:solidFill>
                <a:schemeClr val="bg1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0C427BD-AA91-AEA8-BEF2-548A63A5E20A}"/>
              </a:ext>
            </a:extLst>
          </p:cNvPr>
          <p:cNvSpPr txBox="1"/>
          <p:nvPr/>
        </p:nvSpPr>
        <p:spPr>
          <a:xfrm>
            <a:off x="197224" y="676924"/>
            <a:ext cx="10865223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b="1" dirty="0">
                <a:solidFill>
                  <a:schemeClr val="bg1"/>
                </a:solidFill>
              </a:rPr>
              <a:t>Definition:</a:t>
            </a:r>
            <a:r>
              <a:rPr lang="tr-TR" dirty="0">
                <a:solidFill>
                  <a:schemeClr val="bg1"/>
                </a:solidFill>
              </a:rPr>
              <a:t> VHPI uses predefined data types to represent simulation data and interact with VHDL objects.</a:t>
            </a:r>
          </a:p>
          <a:p>
            <a:endParaRPr lang="tr-TR" dirty="0">
              <a:solidFill>
                <a:schemeClr val="bg1"/>
              </a:solidFill>
            </a:endParaRPr>
          </a:p>
          <a:p>
            <a:r>
              <a:rPr lang="tr-TR" b="1" dirty="0">
                <a:solidFill>
                  <a:schemeClr val="bg1"/>
                </a:solidFill>
              </a:rPr>
              <a:t>Key Data Types: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tr-TR" i="1" u="sng" dirty="0">
                <a:solidFill>
                  <a:schemeClr val="bg1"/>
                </a:solidFill>
              </a:rPr>
              <a:t>vhpiInt</a:t>
            </a:r>
            <a:r>
              <a:rPr lang="tr-TR" dirty="0">
                <a:solidFill>
                  <a:schemeClr val="bg1"/>
                </a:solidFill>
              </a:rPr>
              <a:t>: Integer type for indices and counters.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tr-TR" i="1" u="sng" dirty="0">
                <a:solidFill>
                  <a:schemeClr val="bg1"/>
                </a:solidFill>
              </a:rPr>
              <a:t>vhpiReal</a:t>
            </a:r>
            <a:r>
              <a:rPr lang="tr-TR" dirty="0">
                <a:solidFill>
                  <a:schemeClr val="bg1"/>
                </a:solidFill>
              </a:rPr>
              <a:t>: Real type for analog values or delays.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tr-TR" i="1" u="sng" dirty="0">
                <a:solidFill>
                  <a:schemeClr val="bg1"/>
                </a:solidFill>
              </a:rPr>
              <a:t>vhpiString</a:t>
            </a:r>
            <a:r>
              <a:rPr lang="tr-TR" dirty="0">
                <a:solidFill>
                  <a:schemeClr val="bg1"/>
                </a:solidFill>
              </a:rPr>
              <a:t>: Text-based data.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tr-TR" i="1" u="sng" dirty="0">
                <a:solidFill>
                  <a:schemeClr val="bg1"/>
                </a:solidFill>
              </a:rPr>
              <a:t>vhpiValueT</a:t>
            </a:r>
            <a:r>
              <a:rPr lang="tr-TR" dirty="0">
                <a:solidFill>
                  <a:schemeClr val="bg1"/>
                </a:solidFill>
              </a:rPr>
              <a:t>: Encapsulates values of signals and variables.</a:t>
            </a:r>
          </a:p>
        </p:txBody>
      </p:sp>
    </p:spTree>
    <p:extLst>
      <p:ext uri="{BB962C8B-B14F-4D97-AF65-F5344CB8AC3E}">
        <p14:creationId xmlns:p14="http://schemas.microsoft.com/office/powerpoint/2010/main" val="1621235758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CBB2986-B86E-BA92-F070-1C248C1C668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5ABB2D88-BCA5-695F-230A-870326214E22}"/>
              </a:ext>
            </a:extLst>
          </p:cNvPr>
          <p:cNvSpPr txBox="1">
            <a:spLocks/>
          </p:cNvSpPr>
          <p:nvPr/>
        </p:nvSpPr>
        <p:spPr bwMode="auto">
          <a:xfrm>
            <a:off x="197224" y="134470"/>
            <a:ext cx="7645726" cy="5424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02315" indent="-20231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Font typeface="Times" pitchFamily="18" charset="0"/>
              <a:buChar char="•"/>
              <a:defRPr sz="1600">
                <a:solidFill>
                  <a:srgbClr val="000000"/>
                </a:solidFill>
                <a:latin typeface="Vodafone Rg" pitchFamily="34" charset="0"/>
                <a:ea typeface="+mn-ea"/>
                <a:cs typeface="+mn-cs"/>
              </a:defRPr>
            </a:lvl1pPr>
            <a:lvl2pPr marL="399870" indent="-19636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500">
                <a:solidFill>
                  <a:srgbClr val="000000"/>
                </a:solidFill>
                <a:latin typeface="Vodafone Rg" pitchFamily="34" charset="0"/>
              </a:defRPr>
            </a:lvl2pPr>
            <a:lvl3pPr marL="602185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300">
                <a:solidFill>
                  <a:srgbClr val="000000"/>
                </a:solidFill>
                <a:latin typeface="Vodafone Rg" pitchFamily="34" charset="0"/>
              </a:defRPr>
            </a:lvl3pPr>
            <a:lvl4pPr marL="804501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4pPr>
            <a:lvl5pPr marL="1006816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5pPr>
            <a:lvl6pPr marL="1349561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6pPr>
            <a:lvl7pPr marL="1692308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7pPr>
            <a:lvl8pPr marL="2035052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8pPr>
            <a:lvl9pPr marL="2377797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9pPr>
          </a:lstStyle>
          <a:p>
            <a:pPr marL="0" indent="0" algn="just">
              <a:spcAft>
                <a:spcPts val="1200"/>
              </a:spcAft>
              <a:buNone/>
            </a:pPr>
            <a:r>
              <a:rPr lang="tr-TR" sz="2500" b="1" dirty="0">
                <a:solidFill>
                  <a:srgbClr val="FF0000"/>
                </a:solidFill>
                <a:latin typeface="Tw Cen MT (Body)"/>
                <a:cs typeface="Times New Roman" panose="02020603050405020304" pitchFamily="18" charset="0"/>
              </a:rPr>
              <a:t>Data Access</a:t>
            </a:r>
            <a:endParaRPr lang="en-GB" sz="2500" b="1" dirty="0">
              <a:solidFill>
                <a:srgbClr val="FF0000"/>
              </a:solidFill>
              <a:latin typeface="Tw Cen MT (Body)"/>
              <a:cs typeface="Times New Roman" panose="02020603050405020304" pitchFamily="18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ED473D3-BFBA-9FB4-32F9-DAF906D94CF9}"/>
              </a:ext>
            </a:extLst>
          </p:cNvPr>
          <p:cNvSpPr txBox="1"/>
          <p:nvPr/>
        </p:nvSpPr>
        <p:spPr>
          <a:xfrm>
            <a:off x="197224" y="2927537"/>
            <a:ext cx="1138517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b="1" dirty="0">
                <a:solidFill>
                  <a:schemeClr val="bg1"/>
                </a:solidFill>
              </a:rPr>
              <a:t>Example:</a:t>
            </a:r>
          </a:p>
          <a:p>
            <a:r>
              <a:rPr lang="tr-TR" dirty="0">
                <a:solidFill>
                  <a:schemeClr val="bg1"/>
                </a:solidFill>
              </a:rPr>
              <a:t>signal_value.format := vhpiBinStr;</a:t>
            </a:r>
          </a:p>
          <a:p>
            <a:r>
              <a:rPr lang="tr-TR" dirty="0">
                <a:solidFill>
                  <a:schemeClr val="bg1"/>
                </a:solidFill>
              </a:rPr>
              <a:t>signal_value.value := "1101"; </a:t>
            </a:r>
          </a:p>
          <a:p>
            <a:r>
              <a:rPr lang="tr-TR" dirty="0">
                <a:solidFill>
                  <a:schemeClr val="bg1"/>
                </a:solidFill>
              </a:rPr>
              <a:t>vhpi_put_value(signal_handle, signal_value, vhpiForce);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0FB9856-E333-A36E-09FC-D5F137A9C555}"/>
              </a:ext>
            </a:extLst>
          </p:cNvPr>
          <p:cNvSpPr txBox="1"/>
          <p:nvPr/>
        </p:nvSpPr>
        <p:spPr>
          <a:xfrm>
            <a:off x="197224" y="676924"/>
            <a:ext cx="10865223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Purpose:</a:t>
            </a:r>
            <a:r>
              <a:rPr lang="en-US" dirty="0">
                <a:solidFill>
                  <a:schemeClr val="bg1"/>
                </a:solidFill>
              </a:rPr>
              <a:t> Access and manipulate data during simulation.</a:t>
            </a:r>
            <a:endParaRPr lang="tr-TR" dirty="0">
              <a:solidFill>
                <a:schemeClr val="bg1"/>
              </a:solidFill>
            </a:endParaRPr>
          </a:p>
          <a:p>
            <a:endParaRPr lang="tr-TR" dirty="0">
              <a:solidFill>
                <a:schemeClr val="bg1"/>
              </a:solidFill>
            </a:endParaRPr>
          </a:p>
          <a:p>
            <a:r>
              <a:rPr lang="en-US" b="1" dirty="0">
                <a:solidFill>
                  <a:schemeClr val="bg1"/>
                </a:solidFill>
              </a:rPr>
              <a:t>Methods:</a:t>
            </a:r>
            <a:endParaRPr lang="tr-TR" b="1" dirty="0">
              <a:solidFill>
                <a:schemeClr val="bg1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Reading values using </a:t>
            </a:r>
            <a:r>
              <a:rPr lang="en-US" i="1" dirty="0" err="1">
                <a:solidFill>
                  <a:schemeClr val="bg1"/>
                </a:solidFill>
              </a:rPr>
              <a:t>vhpi_get_value</a:t>
            </a:r>
            <a:r>
              <a:rPr lang="en-US" dirty="0">
                <a:solidFill>
                  <a:schemeClr val="bg1"/>
                </a:solidFill>
              </a:rPr>
              <a:t>.</a:t>
            </a:r>
            <a:endParaRPr lang="tr-TR" dirty="0">
              <a:solidFill>
                <a:schemeClr val="bg1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Writing values using </a:t>
            </a:r>
            <a:r>
              <a:rPr lang="en-US" i="1" dirty="0" err="1">
                <a:solidFill>
                  <a:schemeClr val="bg1"/>
                </a:solidFill>
              </a:rPr>
              <a:t>vhpi_put_value</a:t>
            </a:r>
            <a:r>
              <a:rPr lang="en-US" dirty="0">
                <a:solidFill>
                  <a:schemeClr val="bg1"/>
                </a:solidFill>
              </a:rPr>
              <a:t>.</a:t>
            </a:r>
            <a:endParaRPr lang="tr-TR" dirty="0">
              <a:solidFill>
                <a:schemeClr val="bg1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Navigating objects using handles.</a:t>
            </a:r>
            <a:endParaRPr lang="tr-TR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78277338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3A7DEC6-8387-E78B-66E7-BEA42D528BE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90F3FB80-D55D-937E-B34F-70F7C53AC93D}"/>
              </a:ext>
            </a:extLst>
          </p:cNvPr>
          <p:cNvSpPr txBox="1">
            <a:spLocks/>
          </p:cNvSpPr>
          <p:nvPr/>
        </p:nvSpPr>
        <p:spPr bwMode="auto">
          <a:xfrm>
            <a:off x="197224" y="134470"/>
            <a:ext cx="7645726" cy="5424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02315" indent="-20231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Font typeface="Times" pitchFamily="18" charset="0"/>
              <a:buChar char="•"/>
              <a:defRPr sz="1600">
                <a:solidFill>
                  <a:srgbClr val="000000"/>
                </a:solidFill>
                <a:latin typeface="Vodafone Rg" pitchFamily="34" charset="0"/>
                <a:ea typeface="+mn-ea"/>
                <a:cs typeface="+mn-cs"/>
              </a:defRPr>
            </a:lvl1pPr>
            <a:lvl2pPr marL="399870" indent="-19636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500">
                <a:solidFill>
                  <a:srgbClr val="000000"/>
                </a:solidFill>
                <a:latin typeface="Vodafone Rg" pitchFamily="34" charset="0"/>
              </a:defRPr>
            </a:lvl2pPr>
            <a:lvl3pPr marL="602185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300">
                <a:solidFill>
                  <a:srgbClr val="000000"/>
                </a:solidFill>
                <a:latin typeface="Vodafone Rg" pitchFamily="34" charset="0"/>
              </a:defRPr>
            </a:lvl3pPr>
            <a:lvl4pPr marL="804501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4pPr>
            <a:lvl5pPr marL="1006816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5pPr>
            <a:lvl6pPr marL="1349561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6pPr>
            <a:lvl7pPr marL="1692308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7pPr>
            <a:lvl8pPr marL="2035052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8pPr>
            <a:lvl9pPr marL="2377797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9pPr>
          </a:lstStyle>
          <a:p>
            <a:pPr marL="0" indent="0" algn="just">
              <a:spcAft>
                <a:spcPts val="1200"/>
              </a:spcAft>
              <a:buNone/>
            </a:pPr>
            <a:r>
              <a:rPr lang="tr-TR" sz="2500" b="1" dirty="0">
                <a:solidFill>
                  <a:srgbClr val="FF0000"/>
                </a:solidFill>
                <a:latin typeface="Tw Cen MT (Body)"/>
                <a:cs typeface="Times New Roman" panose="02020603050405020304" pitchFamily="18" charset="0"/>
              </a:rPr>
              <a:t>VHPI Object Model</a:t>
            </a:r>
            <a:endParaRPr lang="en-GB" sz="2500" b="1" dirty="0">
              <a:solidFill>
                <a:srgbClr val="FF0000"/>
              </a:solidFill>
              <a:latin typeface="Tw Cen MT (Body)"/>
              <a:cs typeface="Times New Roman" panose="02020603050405020304" pitchFamily="18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7A5B39D-E2E7-0D24-291F-5CBA5F2BA758}"/>
              </a:ext>
            </a:extLst>
          </p:cNvPr>
          <p:cNvSpPr txBox="1"/>
          <p:nvPr/>
        </p:nvSpPr>
        <p:spPr>
          <a:xfrm>
            <a:off x="197224" y="3244334"/>
            <a:ext cx="1138517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b="1" dirty="0">
                <a:solidFill>
                  <a:schemeClr val="bg1"/>
                </a:solidFill>
              </a:rPr>
              <a:t>Example:</a:t>
            </a:r>
          </a:p>
          <a:p>
            <a:r>
              <a:rPr lang="tr-TR" dirty="0">
                <a:solidFill>
                  <a:schemeClr val="bg1"/>
                </a:solidFill>
              </a:rPr>
              <a:t>signal_handle := vhpi_handle(vhpiSignal, architecture_handle);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86338E1-7EEC-D695-2E24-E19C87165185}"/>
              </a:ext>
            </a:extLst>
          </p:cNvPr>
          <p:cNvSpPr txBox="1"/>
          <p:nvPr/>
        </p:nvSpPr>
        <p:spPr>
          <a:xfrm>
            <a:off x="197224" y="676924"/>
            <a:ext cx="10865223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b="1" dirty="0">
                <a:solidFill>
                  <a:schemeClr val="bg1"/>
                </a:solidFill>
              </a:rPr>
              <a:t>Definition:</a:t>
            </a:r>
            <a:r>
              <a:rPr lang="tr-TR" dirty="0">
                <a:solidFill>
                  <a:schemeClr val="bg1"/>
                </a:solidFill>
              </a:rPr>
              <a:t> Represents the hierarchical structure of VHDL designs, enabling navigation and manipulation of components.</a:t>
            </a:r>
          </a:p>
          <a:p>
            <a:endParaRPr lang="tr-TR" dirty="0">
              <a:solidFill>
                <a:schemeClr val="bg1"/>
              </a:solidFill>
            </a:endParaRPr>
          </a:p>
          <a:p>
            <a:r>
              <a:rPr lang="tr-TR" b="1" dirty="0">
                <a:solidFill>
                  <a:schemeClr val="bg1"/>
                </a:solidFill>
              </a:rPr>
              <a:t>Key Objects: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tr-TR" u="sng" dirty="0">
                <a:solidFill>
                  <a:schemeClr val="bg1"/>
                </a:solidFill>
              </a:rPr>
              <a:t>Signals:</a:t>
            </a:r>
            <a:r>
              <a:rPr lang="tr-TR" dirty="0">
                <a:solidFill>
                  <a:schemeClr val="bg1"/>
                </a:solidFill>
              </a:rPr>
              <a:t> Data carriers between components.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tr-TR" u="sng" dirty="0">
                <a:solidFill>
                  <a:schemeClr val="bg1"/>
                </a:solidFill>
              </a:rPr>
              <a:t>Variables:</a:t>
            </a:r>
            <a:r>
              <a:rPr lang="tr-TR" dirty="0">
                <a:solidFill>
                  <a:schemeClr val="bg1"/>
                </a:solidFill>
              </a:rPr>
              <a:t> Local storage within processes.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tr-TR" u="sng" dirty="0">
                <a:solidFill>
                  <a:schemeClr val="bg1"/>
                </a:solidFill>
              </a:rPr>
              <a:t>Processes:</a:t>
            </a:r>
            <a:r>
              <a:rPr lang="tr-TR" dirty="0">
                <a:solidFill>
                  <a:schemeClr val="bg1"/>
                </a:solidFill>
              </a:rPr>
              <a:t> Describe behavior.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tr-TR" u="sng" dirty="0">
                <a:solidFill>
                  <a:schemeClr val="bg1"/>
                </a:solidFill>
              </a:rPr>
              <a:t>Components:</a:t>
            </a:r>
            <a:r>
              <a:rPr lang="tr-TR" dirty="0">
                <a:solidFill>
                  <a:schemeClr val="bg1"/>
                </a:solidFill>
              </a:rPr>
              <a:t> Instances of entities.</a:t>
            </a:r>
          </a:p>
        </p:txBody>
      </p:sp>
    </p:spTree>
    <p:extLst>
      <p:ext uri="{BB962C8B-B14F-4D97-AF65-F5344CB8AC3E}">
        <p14:creationId xmlns:p14="http://schemas.microsoft.com/office/powerpoint/2010/main" val="2246299468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905F271-3BD4-44DA-DD2E-6A3097632D2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72DADCB1-6AC8-6A57-4D94-73EDE8388B6B}"/>
              </a:ext>
            </a:extLst>
          </p:cNvPr>
          <p:cNvSpPr txBox="1">
            <a:spLocks/>
          </p:cNvSpPr>
          <p:nvPr/>
        </p:nvSpPr>
        <p:spPr bwMode="auto">
          <a:xfrm>
            <a:off x="197224" y="134470"/>
            <a:ext cx="7645726" cy="5424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02315" indent="-20231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Font typeface="Times" pitchFamily="18" charset="0"/>
              <a:buChar char="•"/>
              <a:defRPr sz="1600">
                <a:solidFill>
                  <a:srgbClr val="000000"/>
                </a:solidFill>
                <a:latin typeface="Vodafone Rg" pitchFamily="34" charset="0"/>
                <a:ea typeface="+mn-ea"/>
                <a:cs typeface="+mn-cs"/>
              </a:defRPr>
            </a:lvl1pPr>
            <a:lvl2pPr marL="399870" indent="-19636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500">
                <a:solidFill>
                  <a:srgbClr val="000000"/>
                </a:solidFill>
                <a:latin typeface="Vodafone Rg" pitchFamily="34" charset="0"/>
              </a:defRPr>
            </a:lvl2pPr>
            <a:lvl3pPr marL="602185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300">
                <a:solidFill>
                  <a:srgbClr val="000000"/>
                </a:solidFill>
                <a:latin typeface="Vodafone Rg" pitchFamily="34" charset="0"/>
              </a:defRPr>
            </a:lvl3pPr>
            <a:lvl4pPr marL="804501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4pPr>
            <a:lvl5pPr marL="1006816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5pPr>
            <a:lvl6pPr marL="1349561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6pPr>
            <a:lvl7pPr marL="1692308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7pPr>
            <a:lvl8pPr marL="2035052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8pPr>
            <a:lvl9pPr marL="2377797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9pPr>
          </a:lstStyle>
          <a:p>
            <a:pPr marL="0" indent="0" algn="just">
              <a:spcAft>
                <a:spcPts val="1200"/>
              </a:spcAft>
              <a:buNone/>
            </a:pPr>
            <a:r>
              <a:rPr lang="tr-TR" sz="2500" b="1" dirty="0">
                <a:solidFill>
                  <a:srgbClr val="FF0000"/>
                </a:solidFill>
                <a:latin typeface="Tw Cen MT (Body)"/>
                <a:cs typeface="Times New Roman" panose="02020603050405020304" pitchFamily="18" charset="0"/>
              </a:rPr>
              <a:t>Object Hierarchy</a:t>
            </a:r>
            <a:endParaRPr lang="en-GB" sz="2500" b="1" dirty="0">
              <a:solidFill>
                <a:srgbClr val="FF0000"/>
              </a:solidFill>
              <a:latin typeface="Tw Cen MT (Body)"/>
              <a:cs typeface="Times New Roman" panose="02020603050405020304" pitchFamily="18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F726950-69E1-9777-84BA-3E59B55D1CCE}"/>
              </a:ext>
            </a:extLst>
          </p:cNvPr>
          <p:cNvSpPr txBox="1"/>
          <p:nvPr/>
        </p:nvSpPr>
        <p:spPr>
          <a:xfrm>
            <a:off x="197224" y="3244334"/>
            <a:ext cx="1138517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b="1" dirty="0">
                <a:solidFill>
                  <a:schemeClr val="bg1"/>
                </a:solidFill>
              </a:rPr>
              <a:t>Example:</a:t>
            </a:r>
          </a:p>
          <a:p>
            <a:r>
              <a:rPr lang="tr-TR" dirty="0">
                <a:solidFill>
                  <a:schemeClr val="bg1"/>
                </a:solidFill>
              </a:rPr>
              <a:t>root_handle := vhpi_handle(vhpiRoot, null);</a:t>
            </a:r>
          </a:p>
          <a:p>
            <a:r>
              <a:rPr lang="tr-TR" dirty="0">
                <a:solidFill>
                  <a:schemeClr val="bg1"/>
                </a:solidFill>
              </a:rPr>
              <a:t>entity_handle := vhpi_handle_by_name("MyEntity", root_handle);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F5C7669-DFA0-C6DA-06E3-C94CDFD0609E}"/>
              </a:ext>
            </a:extLst>
          </p:cNvPr>
          <p:cNvSpPr txBox="1"/>
          <p:nvPr/>
        </p:nvSpPr>
        <p:spPr>
          <a:xfrm>
            <a:off x="197224" y="676924"/>
            <a:ext cx="10865223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b="1" dirty="0">
                <a:solidFill>
                  <a:schemeClr val="bg1"/>
                </a:solidFill>
              </a:rPr>
              <a:t>Structure: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tr-TR" dirty="0">
                <a:solidFill>
                  <a:schemeClr val="bg1"/>
                </a:solidFill>
              </a:rPr>
              <a:t>Designs are organized hierarchically, starting from root objects.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tr-TR" dirty="0">
                <a:solidFill>
                  <a:schemeClr val="bg1"/>
                </a:solidFill>
              </a:rPr>
              <a:t>Parent-child relationships allow traversal between components.</a:t>
            </a:r>
          </a:p>
          <a:p>
            <a:endParaRPr lang="tr-TR" b="1" dirty="0">
              <a:solidFill>
                <a:schemeClr val="bg1"/>
              </a:solidFill>
            </a:endParaRPr>
          </a:p>
          <a:p>
            <a:r>
              <a:rPr lang="tr-TR" b="1" dirty="0">
                <a:solidFill>
                  <a:schemeClr val="bg1"/>
                </a:solidFill>
              </a:rPr>
              <a:t>Usage: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tr-TR" dirty="0">
                <a:solidFill>
                  <a:schemeClr val="bg1"/>
                </a:solidFill>
              </a:rPr>
              <a:t>Retrieve handles for signals, processes, or variables.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tr-TR" dirty="0">
                <a:solidFill>
                  <a:schemeClr val="bg1"/>
                </a:solidFill>
              </a:rPr>
              <a:t>Navigate design hierarchy dynamically.</a:t>
            </a:r>
          </a:p>
        </p:txBody>
      </p:sp>
    </p:spTree>
    <p:extLst>
      <p:ext uri="{BB962C8B-B14F-4D97-AF65-F5344CB8AC3E}">
        <p14:creationId xmlns:p14="http://schemas.microsoft.com/office/powerpoint/2010/main" val="1401466700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DB8DF30-DA56-DE68-E7E4-52BCB72EF75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6C50617B-4DE5-5870-F165-EA10347900DF}"/>
              </a:ext>
            </a:extLst>
          </p:cNvPr>
          <p:cNvSpPr txBox="1">
            <a:spLocks/>
          </p:cNvSpPr>
          <p:nvPr/>
        </p:nvSpPr>
        <p:spPr bwMode="auto">
          <a:xfrm>
            <a:off x="197224" y="134470"/>
            <a:ext cx="7645726" cy="5424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02315" indent="-20231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Font typeface="Times" pitchFamily="18" charset="0"/>
              <a:buChar char="•"/>
              <a:defRPr sz="1600">
                <a:solidFill>
                  <a:srgbClr val="000000"/>
                </a:solidFill>
                <a:latin typeface="Vodafone Rg" pitchFamily="34" charset="0"/>
                <a:ea typeface="+mn-ea"/>
                <a:cs typeface="+mn-cs"/>
              </a:defRPr>
            </a:lvl1pPr>
            <a:lvl2pPr marL="399870" indent="-19636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500">
                <a:solidFill>
                  <a:srgbClr val="000000"/>
                </a:solidFill>
                <a:latin typeface="Vodafone Rg" pitchFamily="34" charset="0"/>
              </a:defRPr>
            </a:lvl2pPr>
            <a:lvl3pPr marL="602185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300">
                <a:solidFill>
                  <a:srgbClr val="000000"/>
                </a:solidFill>
                <a:latin typeface="Vodafone Rg" pitchFamily="34" charset="0"/>
              </a:defRPr>
            </a:lvl3pPr>
            <a:lvl4pPr marL="804501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4pPr>
            <a:lvl5pPr marL="1006816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5pPr>
            <a:lvl6pPr marL="1349561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6pPr>
            <a:lvl7pPr marL="1692308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7pPr>
            <a:lvl8pPr marL="2035052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8pPr>
            <a:lvl9pPr marL="2377797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9pPr>
          </a:lstStyle>
          <a:p>
            <a:pPr marL="0" indent="0" algn="just">
              <a:spcAft>
                <a:spcPts val="1200"/>
              </a:spcAft>
              <a:buNone/>
            </a:pPr>
            <a:r>
              <a:rPr lang="tr-TR" sz="2500" b="1" dirty="0">
                <a:solidFill>
                  <a:srgbClr val="FF0000"/>
                </a:solidFill>
                <a:latin typeface="Tw Cen MT (Body)"/>
                <a:cs typeface="Times New Roman" panose="02020603050405020304" pitchFamily="18" charset="0"/>
              </a:rPr>
              <a:t>Signal Interaction</a:t>
            </a:r>
            <a:endParaRPr lang="en-GB" sz="2500" b="1" dirty="0">
              <a:solidFill>
                <a:srgbClr val="FF0000"/>
              </a:solidFill>
              <a:latin typeface="Tw Cen MT (Body)"/>
              <a:cs typeface="Times New Roman" panose="02020603050405020304" pitchFamily="18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A5A7B76-889C-41E2-947E-97FEFD803534}"/>
              </a:ext>
            </a:extLst>
          </p:cNvPr>
          <p:cNvSpPr txBox="1"/>
          <p:nvPr/>
        </p:nvSpPr>
        <p:spPr>
          <a:xfrm>
            <a:off x="197224" y="2505670"/>
            <a:ext cx="1138517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b="1" dirty="0">
                <a:solidFill>
                  <a:schemeClr val="bg1"/>
                </a:solidFill>
              </a:rPr>
              <a:t>Example:</a:t>
            </a:r>
          </a:p>
          <a:p>
            <a:r>
              <a:rPr lang="tr-TR" dirty="0">
                <a:solidFill>
                  <a:schemeClr val="bg1"/>
                </a:solidFill>
              </a:rPr>
              <a:t>signal_value.value := "0000";</a:t>
            </a:r>
          </a:p>
          <a:p>
            <a:r>
              <a:rPr lang="tr-TR" dirty="0">
                <a:solidFill>
                  <a:schemeClr val="bg1"/>
                </a:solidFill>
              </a:rPr>
              <a:t>vhpi_put_value(signal_handle, signal_value, vhpiInertial);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45C9521-39F0-5188-BE43-242DA89157D5}"/>
              </a:ext>
            </a:extLst>
          </p:cNvPr>
          <p:cNvSpPr txBox="1"/>
          <p:nvPr/>
        </p:nvSpPr>
        <p:spPr>
          <a:xfrm>
            <a:off x="197224" y="676924"/>
            <a:ext cx="10865223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Purpose:</a:t>
            </a:r>
            <a:r>
              <a:rPr lang="en-US" dirty="0">
                <a:solidFill>
                  <a:schemeClr val="bg1"/>
                </a:solidFill>
              </a:rPr>
              <a:t> Manage signal behavior during simulation.</a:t>
            </a:r>
            <a:endParaRPr lang="tr-TR" dirty="0">
              <a:solidFill>
                <a:schemeClr val="bg1"/>
              </a:solidFill>
            </a:endParaRPr>
          </a:p>
          <a:p>
            <a:endParaRPr lang="tr-TR" dirty="0">
              <a:solidFill>
                <a:schemeClr val="bg1"/>
              </a:solidFill>
            </a:endParaRPr>
          </a:p>
          <a:p>
            <a:r>
              <a:rPr lang="en-US" b="1" dirty="0">
                <a:solidFill>
                  <a:schemeClr val="bg1"/>
                </a:solidFill>
              </a:rPr>
              <a:t>Actions:</a:t>
            </a:r>
            <a:endParaRPr lang="tr-TR" b="1" dirty="0">
              <a:solidFill>
                <a:schemeClr val="bg1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Monitor signal value changes.</a:t>
            </a:r>
            <a:endParaRPr lang="tr-TR" dirty="0">
              <a:solidFill>
                <a:schemeClr val="bg1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Modify signal values dynamically to simulate specific scenarios.</a:t>
            </a:r>
            <a:endParaRPr lang="tr-TR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9815630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70000"/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9E8A091-4E99-5DCE-3272-8D3957645B7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EB623EE4-FD37-B2A3-CB86-CD9C6DC70CEC}"/>
              </a:ext>
            </a:extLst>
          </p:cNvPr>
          <p:cNvSpPr txBox="1">
            <a:spLocks/>
          </p:cNvSpPr>
          <p:nvPr/>
        </p:nvSpPr>
        <p:spPr bwMode="auto">
          <a:xfrm>
            <a:off x="0" y="0"/>
            <a:ext cx="12192000" cy="61324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02315" indent="-20231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Font typeface="Times" pitchFamily="18" charset="0"/>
              <a:buChar char="•"/>
              <a:defRPr sz="1600">
                <a:solidFill>
                  <a:srgbClr val="000000"/>
                </a:solidFill>
                <a:latin typeface="Vodafone Rg" pitchFamily="34" charset="0"/>
                <a:ea typeface="+mn-ea"/>
                <a:cs typeface="+mn-cs"/>
              </a:defRPr>
            </a:lvl1pPr>
            <a:lvl2pPr marL="399870" indent="-19636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500">
                <a:solidFill>
                  <a:srgbClr val="000000"/>
                </a:solidFill>
                <a:latin typeface="Vodafone Rg" pitchFamily="34" charset="0"/>
              </a:defRPr>
            </a:lvl2pPr>
            <a:lvl3pPr marL="602185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300">
                <a:solidFill>
                  <a:srgbClr val="000000"/>
                </a:solidFill>
                <a:latin typeface="Vodafone Rg" pitchFamily="34" charset="0"/>
              </a:defRPr>
            </a:lvl3pPr>
            <a:lvl4pPr marL="804501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4pPr>
            <a:lvl5pPr marL="1006816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5pPr>
            <a:lvl6pPr marL="1349561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6pPr>
            <a:lvl7pPr marL="1692308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7pPr>
            <a:lvl8pPr marL="2035052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8pPr>
            <a:lvl9pPr marL="2377797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9pPr>
          </a:lstStyle>
          <a:p>
            <a:pPr marL="0" indent="0">
              <a:buNone/>
            </a:pPr>
            <a:r>
              <a:rPr lang="en-GB" sz="4000" b="1" dirty="0">
                <a:solidFill>
                  <a:srgbClr val="FF0000"/>
                </a:solidFill>
                <a:latin typeface="Tw Cen MT (Body)"/>
                <a:cs typeface="Times New Roman" panose="02020603050405020304" pitchFamily="18" charset="0"/>
              </a:rPr>
              <a:t>			CODE</a:t>
            </a:r>
            <a:r>
              <a:rPr lang="tr-TR" sz="4000" b="1" dirty="0">
                <a:solidFill>
                  <a:srgbClr val="FF0000"/>
                </a:solidFill>
                <a:latin typeface="Tw Cen MT (Body)"/>
                <a:cs typeface="Times New Roman" panose="02020603050405020304" pitchFamily="18" charset="0"/>
              </a:rPr>
              <a:t> EXAMPLE</a:t>
            </a:r>
            <a:endParaRPr lang="en-US" sz="4000" b="1" dirty="0">
              <a:solidFill>
                <a:srgbClr val="FF0000"/>
              </a:solidFill>
              <a:latin typeface="Tw Cen MT (Body)"/>
              <a:cs typeface="Times New Roman" panose="02020603050405020304" pitchFamily="18" charset="0"/>
            </a:endParaRPr>
          </a:p>
          <a:p>
            <a:pPr marL="0" indent="0">
              <a:spcAft>
                <a:spcPts val="1200"/>
              </a:spcAft>
              <a:buNone/>
            </a:pPr>
            <a:endParaRPr lang="en-GB" sz="4000" b="1" i="1" dirty="0">
              <a:solidFill>
                <a:schemeClr val="bg1"/>
              </a:solidFill>
              <a:latin typeface="Tw Cen MT (Body)"/>
              <a:cs typeface="Times New Roman" panose="02020603050405020304" pitchFamily="18" charset="0"/>
            </a:endParaRPr>
          </a:p>
        </p:txBody>
      </p:sp>
      <p:sp>
        <p:nvSpPr>
          <p:cNvPr id="6" name="İçerik Yer Tutucusu 6">
            <a:extLst>
              <a:ext uri="{FF2B5EF4-FFF2-40B4-BE49-F238E27FC236}">
                <a16:creationId xmlns:a16="http://schemas.microsoft.com/office/drawing/2014/main" id="{B95D4BFE-D029-197D-3364-FF059D4A0D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45246" y="708772"/>
            <a:ext cx="10160955" cy="3541714"/>
          </a:xfrm>
        </p:spPr>
        <p:txBody>
          <a:bodyPr>
            <a:normAutofit fontScale="25000" lnSpcReduction="20000"/>
          </a:bodyPr>
          <a:lstStyle/>
          <a:p>
            <a:pPr marL="0" indent="0">
              <a:spcBef>
                <a:spcPts val="0"/>
              </a:spcBef>
              <a:buNone/>
            </a:pP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library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IEEE;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use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IEEE.std_logic_1164.all;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use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IEEE.numeric_std.all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;</a:t>
            </a:r>
            <a:endParaRPr lang="en-GB" sz="6400" b="1" dirty="0">
              <a:solidFill>
                <a:schemeClr val="bg1"/>
              </a:solidFill>
              <a:latin typeface="Times New Roman" panose="02020603050405020304" pitchFamily="18" charset="0"/>
              <a:ea typeface="ADLaM Display" panose="020F0502020204030204" pitchFamily="2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endParaRPr lang="tr-TR" sz="6400" b="1" dirty="0">
              <a:solidFill>
                <a:schemeClr val="bg1"/>
              </a:solidFill>
              <a:latin typeface="Times New Roman" panose="02020603050405020304" pitchFamily="18" charset="0"/>
              <a:ea typeface="ADLaM Display" panose="020F0502020204030204" pitchFamily="2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entity 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generic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_adder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is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g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eneric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  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(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  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data_width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: integer := 32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  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port </a:t>
            </a:r>
            <a:endParaRPr lang="en-GB" sz="6400" b="1" dirty="0">
              <a:solidFill>
                <a:schemeClr val="bg1"/>
              </a:solidFill>
              <a:latin typeface="Times New Roman" panose="02020603050405020304" pitchFamily="18" charset="0"/>
              <a:ea typeface="ADLaM Display" panose="020F0502020204030204" pitchFamily="2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  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(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  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input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_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a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   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      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: in 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std_logic_vector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 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(data_width-1 downto 0)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;</a:t>
            </a:r>
            <a:endParaRPr lang="tr-TR" sz="6400" b="1" dirty="0">
              <a:solidFill>
                <a:schemeClr val="bg1"/>
              </a:solidFill>
              <a:latin typeface="Times New Roman" panose="02020603050405020304" pitchFamily="18" charset="0"/>
              <a:ea typeface="ADLaM Display" panose="020F0502020204030204" pitchFamily="2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  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input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_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b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   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      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: in 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std_logic_vector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 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(data_width-1 downto 0)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;</a:t>
            </a:r>
            <a:endParaRPr lang="tr-TR" sz="6400" b="1" dirty="0">
              <a:solidFill>
                <a:schemeClr val="bg1"/>
              </a:solidFill>
              <a:latin typeface="Times New Roman" panose="02020603050405020304" pitchFamily="18" charset="0"/>
              <a:ea typeface="ADLaM Display" panose="020F0502020204030204" pitchFamily="2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  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output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_adder 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: 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out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std_logic_vector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(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data_width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downto 0)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  )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;</a:t>
            </a:r>
            <a:endParaRPr lang="tr-TR" sz="6400" b="1" dirty="0">
              <a:solidFill>
                <a:schemeClr val="bg1"/>
              </a:solidFill>
              <a:latin typeface="Times New Roman" panose="02020603050405020304" pitchFamily="18" charset="0"/>
              <a:ea typeface="ADLaM Display" panose="020F0502020204030204" pitchFamily="2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end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generic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_adder;</a:t>
            </a:r>
          </a:p>
          <a:p>
            <a:pPr marL="0" indent="0">
              <a:spcBef>
                <a:spcPts val="0"/>
              </a:spcBef>
              <a:buNone/>
            </a:pPr>
            <a:endParaRPr lang="en-GB" sz="6400" b="1" dirty="0">
              <a:solidFill>
                <a:schemeClr val="bg1"/>
              </a:solidFill>
              <a:latin typeface="Times New Roman" panose="02020603050405020304" pitchFamily="18" charset="0"/>
              <a:ea typeface="ADLaM Display" panose="020F0502020204030204" pitchFamily="2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architecture </a:t>
            </a:r>
            <a:r>
              <a:rPr lang="en-GB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behavioral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of </a:t>
            </a:r>
            <a:r>
              <a:rPr lang="en-GB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generic_adder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is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  signal 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output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_internal : signed 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(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output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_</a:t>
            </a:r>
            <a:r>
              <a:rPr lang="en-GB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adder'range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)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begin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  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output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_internal &lt;= signed(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input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_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a) + signed(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input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_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b);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  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output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_adder    &lt;= 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std_logic_vector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(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output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_internal);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end architecture </a:t>
            </a:r>
            <a:r>
              <a:rPr lang="en-GB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behavioral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endParaRPr lang="en-GB" sz="6400" dirty="0">
              <a:solidFill>
                <a:schemeClr val="bg1"/>
              </a:solidFill>
              <a:latin typeface="Times New Roman" panose="02020603050405020304" pitchFamily="18" charset="0"/>
              <a:ea typeface="ADLaM Display" panose="020F0502020204030204" pitchFamily="2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endParaRPr lang="en-GB" sz="6400" dirty="0">
              <a:solidFill>
                <a:schemeClr val="bg1"/>
              </a:solidFill>
              <a:latin typeface="Times New Roman" panose="02020603050405020304" pitchFamily="18" charset="0"/>
              <a:ea typeface="ADLaM Display" panose="020F0502020204030204" pitchFamily="2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endParaRPr lang="en-GB" sz="6400" dirty="0">
              <a:solidFill>
                <a:schemeClr val="bg1"/>
              </a:solidFill>
              <a:latin typeface="Times New Roman" panose="02020603050405020304" pitchFamily="18" charset="0"/>
              <a:ea typeface="ADLaM Display" panose="020F0502020204030204" pitchFamily="2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endParaRPr lang="tr-TR" dirty="0">
              <a:solidFill>
                <a:schemeClr val="bg1"/>
              </a:solidFill>
              <a:latin typeface="Times New Roman" panose="02020603050405020304" pitchFamily="18" charset="0"/>
              <a:ea typeface="ADLaM Display" panose="020F0502020204030204" pitchFamily="2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25193558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E3944A1-57FF-F490-B769-D0167D78EF4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A28E8803-FB7C-1DBF-ED0A-8C07CDF0729F}"/>
              </a:ext>
            </a:extLst>
          </p:cNvPr>
          <p:cNvSpPr txBox="1">
            <a:spLocks/>
          </p:cNvSpPr>
          <p:nvPr/>
        </p:nvSpPr>
        <p:spPr bwMode="auto">
          <a:xfrm>
            <a:off x="197224" y="134470"/>
            <a:ext cx="7645726" cy="5424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02315" indent="-20231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Font typeface="Times" pitchFamily="18" charset="0"/>
              <a:buChar char="•"/>
              <a:defRPr sz="1600">
                <a:solidFill>
                  <a:srgbClr val="000000"/>
                </a:solidFill>
                <a:latin typeface="Vodafone Rg" pitchFamily="34" charset="0"/>
                <a:ea typeface="+mn-ea"/>
                <a:cs typeface="+mn-cs"/>
              </a:defRPr>
            </a:lvl1pPr>
            <a:lvl2pPr marL="399870" indent="-19636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500">
                <a:solidFill>
                  <a:srgbClr val="000000"/>
                </a:solidFill>
                <a:latin typeface="Vodafone Rg" pitchFamily="34" charset="0"/>
              </a:defRPr>
            </a:lvl2pPr>
            <a:lvl3pPr marL="602185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300">
                <a:solidFill>
                  <a:srgbClr val="000000"/>
                </a:solidFill>
                <a:latin typeface="Vodafone Rg" pitchFamily="34" charset="0"/>
              </a:defRPr>
            </a:lvl3pPr>
            <a:lvl4pPr marL="804501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4pPr>
            <a:lvl5pPr marL="1006816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5pPr>
            <a:lvl6pPr marL="1349561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6pPr>
            <a:lvl7pPr marL="1692308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7pPr>
            <a:lvl8pPr marL="2035052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8pPr>
            <a:lvl9pPr marL="2377797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9pPr>
          </a:lstStyle>
          <a:p>
            <a:pPr marL="0" indent="0" algn="just">
              <a:spcAft>
                <a:spcPts val="1200"/>
              </a:spcAft>
              <a:buNone/>
            </a:pPr>
            <a:r>
              <a:rPr lang="tr-TR" sz="2500" b="1" dirty="0">
                <a:solidFill>
                  <a:srgbClr val="FF0000"/>
                </a:solidFill>
                <a:latin typeface="Tw Cen MT (Body)"/>
                <a:cs typeface="Times New Roman" panose="02020603050405020304" pitchFamily="18" charset="0"/>
              </a:rPr>
              <a:t>Process and Component Interaction</a:t>
            </a:r>
            <a:endParaRPr lang="en-GB" sz="2500" b="1" dirty="0">
              <a:solidFill>
                <a:srgbClr val="FF0000"/>
              </a:solidFill>
              <a:latin typeface="Tw Cen MT (Body)"/>
              <a:cs typeface="Times New Roman" panose="02020603050405020304" pitchFamily="18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B26C458-A29B-D91C-2331-4F258002E197}"/>
              </a:ext>
            </a:extLst>
          </p:cNvPr>
          <p:cNvSpPr txBox="1"/>
          <p:nvPr/>
        </p:nvSpPr>
        <p:spPr>
          <a:xfrm>
            <a:off x="197224" y="2505670"/>
            <a:ext cx="1138517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b="1" dirty="0">
                <a:solidFill>
                  <a:schemeClr val="bg1"/>
                </a:solidFill>
              </a:rPr>
              <a:t>Example:</a:t>
            </a:r>
          </a:p>
          <a:p>
            <a:r>
              <a:rPr lang="tr-TR" dirty="0">
                <a:solidFill>
                  <a:schemeClr val="bg1"/>
                </a:solidFill>
              </a:rPr>
              <a:t>process_handle := vhpi_handle(vhpiProcess, entity_handle); </a:t>
            </a:r>
          </a:p>
          <a:p>
            <a:r>
              <a:rPr lang="tr-TR" dirty="0">
                <a:solidFill>
                  <a:schemeClr val="bg1"/>
                </a:solidFill>
              </a:rPr>
              <a:t>vhpi_set_disable(process_handle, true);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C83CAB4-FA1B-33DE-734F-F63C8D0A6BB4}"/>
              </a:ext>
            </a:extLst>
          </p:cNvPr>
          <p:cNvSpPr txBox="1"/>
          <p:nvPr/>
        </p:nvSpPr>
        <p:spPr>
          <a:xfrm>
            <a:off x="197224" y="676924"/>
            <a:ext cx="10865223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Purpose:</a:t>
            </a:r>
            <a:r>
              <a:rPr lang="en-US" dirty="0">
                <a:solidFill>
                  <a:schemeClr val="bg1"/>
                </a:solidFill>
              </a:rPr>
              <a:t> Interact with processes and components during runtime.</a:t>
            </a:r>
            <a:endParaRPr lang="tr-TR" dirty="0">
              <a:solidFill>
                <a:schemeClr val="bg1"/>
              </a:solidFill>
            </a:endParaRPr>
          </a:p>
          <a:p>
            <a:endParaRPr lang="tr-TR" dirty="0">
              <a:solidFill>
                <a:schemeClr val="bg1"/>
              </a:solidFill>
            </a:endParaRPr>
          </a:p>
          <a:p>
            <a:r>
              <a:rPr lang="en-US" b="1" dirty="0">
                <a:solidFill>
                  <a:schemeClr val="bg1"/>
                </a:solidFill>
              </a:rPr>
              <a:t>Actions:</a:t>
            </a:r>
            <a:endParaRPr lang="tr-TR" b="1" dirty="0">
              <a:solidFill>
                <a:schemeClr val="bg1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Activate or deactivate processes.</a:t>
            </a:r>
            <a:endParaRPr lang="tr-TR" dirty="0">
              <a:solidFill>
                <a:schemeClr val="bg1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Modify or monitor component behavior.</a:t>
            </a:r>
            <a:endParaRPr lang="tr-TR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67307491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9849022-E099-D79D-42E3-4ACFA562730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856693EE-FB78-1923-1F65-62D60CD5B6E8}"/>
              </a:ext>
            </a:extLst>
          </p:cNvPr>
          <p:cNvSpPr txBox="1">
            <a:spLocks/>
          </p:cNvSpPr>
          <p:nvPr/>
        </p:nvSpPr>
        <p:spPr bwMode="auto">
          <a:xfrm>
            <a:off x="197224" y="134470"/>
            <a:ext cx="7645726" cy="5424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02315" indent="-20231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Font typeface="Times" pitchFamily="18" charset="0"/>
              <a:buChar char="•"/>
              <a:defRPr sz="1600">
                <a:solidFill>
                  <a:srgbClr val="000000"/>
                </a:solidFill>
                <a:latin typeface="Vodafone Rg" pitchFamily="34" charset="0"/>
                <a:ea typeface="+mn-ea"/>
                <a:cs typeface="+mn-cs"/>
              </a:defRPr>
            </a:lvl1pPr>
            <a:lvl2pPr marL="399870" indent="-19636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500">
                <a:solidFill>
                  <a:srgbClr val="000000"/>
                </a:solidFill>
                <a:latin typeface="Vodafone Rg" pitchFamily="34" charset="0"/>
              </a:defRPr>
            </a:lvl2pPr>
            <a:lvl3pPr marL="602185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300">
                <a:solidFill>
                  <a:srgbClr val="000000"/>
                </a:solidFill>
                <a:latin typeface="Vodafone Rg" pitchFamily="34" charset="0"/>
              </a:defRPr>
            </a:lvl3pPr>
            <a:lvl4pPr marL="804501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4pPr>
            <a:lvl5pPr marL="1006816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5pPr>
            <a:lvl6pPr marL="1349561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6pPr>
            <a:lvl7pPr marL="1692308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7pPr>
            <a:lvl8pPr marL="2035052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8pPr>
            <a:lvl9pPr marL="2377797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9pPr>
          </a:lstStyle>
          <a:p>
            <a:pPr marL="0" indent="0" algn="just">
              <a:spcAft>
                <a:spcPts val="1200"/>
              </a:spcAft>
              <a:buNone/>
            </a:pPr>
            <a:r>
              <a:rPr lang="tr-TR" sz="2500" b="1" dirty="0">
                <a:solidFill>
                  <a:srgbClr val="FF0000"/>
                </a:solidFill>
                <a:latin typeface="Tw Cen MT (Body)"/>
                <a:cs typeface="Times New Roman" panose="02020603050405020304" pitchFamily="18" charset="0"/>
              </a:rPr>
              <a:t>Advanced Use Cases</a:t>
            </a:r>
            <a:endParaRPr lang="en-GB" sz="2500" b="1" dirty="0">
              <a:solidFill>
                <a:srgbClr val="FF0000"/>
              </a:solidFill>
              <a:latin typeface="Tw Cen MT (Body)"/>
              <a:cs typeface="Times New Roman" panose="02020603050405020304" pitchFamily="18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4AADE0F-FE2B-B829-0D1B-81533078E250}"/>
              </a:ext>
            </a:extLst>
          </p:cNvPr>
          <p:cNvSpPr txBox="1"/>
          <p:nvPr/>
        </p:nvSpPr>
        <p:spPr>
          <a:xfrm>
            <a:off x="197224" y="2505670"/>
            <a:ext cx="1138517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b="1" dirty="0">
                <a:solidFill>
                  <a:schemeClr val="bg1"/>
                </a:solidFill>
              </a:rPr>
              <a:t>Example:</a:t>
            </a:r>
          </a:p>
          <a:p>
            <a:r>
              <a:rPr lang="tr-TR" dirty="0">
                <a:solidFill>
                  <a:schemeClr val="bg1"/>
                </a:solidFill>
              </a:rPr>
              <a:t>vhpi_register_cb(vhpiCbAfter, 100 ns, my_callback);</a:t>
            </a:r>
          </a:p>
          <a:p>
            <a:r>
              <a:rPr lang="tr-TR" dirty="0">
                <a:solidFill>
                  <a:schemeClr val="bg1"/>
                </a:solidFill>
              </a:rPr>
              <a:t>vhpi_get_value(signal_handle, signal_value);</a:t>
            </a:r>
            <a:endParaRPr lang="tr-TR" b="1" dirty="0">
              <a:solidFill>
                <a:schemeClr val="bg1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D9440C9-C400-0B62-CB31-A76A6801E66B}"/>
              </a:ext>
            </a:extLst>
          </p:cNvPr>
          <p:cNvSpPr txBox="1"/>
          <p:nvPr/>
        </p:nvSpPr>
        <p:spPr>
          <a:xfrm>
            <a:off x="197224" y="676924"/>
            <a:ext cx="1086522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Applications:</a:t>
            </a:r>
            <a:endParaRPr lang="tr-TR" b="1" dirty="0">
              <a:solidFill>
                <a:schemeClr val="bg1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Debugging and monitoring signals.</a:t>
            </a:r>
            <a:endParaRPr lang="tr-TR" dirty="0">
              <a:solidFill>
                <a:schemeClr val="bg1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Automating tests with dynamic modifications.</a:t>
            </a:r>
            <a:endParaRPr lang="tr-TR" dirty="0">
              <a:solidFill>
                <a:schemeClr val="bg1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Interfacing with external tools for co-simulation.</a:t>
            </a:r>
            <a:endParaRPr lang="tr-TR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60207045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70000"/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2D15363-4DD5-2E12-E2C5-6D6BBD0EACF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8836C436-1D4E-C686-93F8-FA899A5B847F}"/>
              </a:ext>
            </a:extLst>
          </p:cNvPr>
          <p:cNvSpPr txBox="1">
            <a:spLocks/>
          </p:cNvSpPr>
          <p:nvPr/>
        </p:nvSpPr>
        <p:spPr>
          <a:xfrm>
            <a:off x="5907110" y="0"/>
            <a:ext cx="6284889" cy="45803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tr-TR" sz="2800" b="1" dirty="0">
                <a:solidFill>
                  <a:srgbClr val="FF0000"/>
                </a:solidFill>
                <a:latin typeface="Tw Cen MT" panose="020B0602020104020603"/>
              </a:rPr>
              <a:t>2</a:t>
            </a:r>
            <a:r>
              <a:rPr kumimoji="0" lang="tr-TR" sz="2800" b="1" i="0" u="none" strike="noStrike" kern="1200" cap="all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w Cen MT" panose="020B0602020104020603"/>
                <a:ea typeface="+mj-ea"/>
                <a:cs typeface="+mj-cs"/>
              </a:rPr>
              <a:t>4. </a:t>
            </a:r>
            <a:r>
              <a:rPr lang="en-US" sz="2800" b="1" dirty="0">
                <a:solidFill>
                  <a:srgbClr val="FF0000"/>
                </a:solidFill>
              </a:rPr>
              <a:t>S</a:t>
            </a:r>
            <a:r>
              <a:rPr lang="tr-TR" sz="2800" b="1" dirty="0">
                <a:solidFill>
                  <a:srgbClr val="FF0000"/>
                </a:solidFill>
              </a:rPr>
              <a:t>TANDARD TOOL DIRECTIVES</a:t>
            </a:r>
            <a:r>
              <a:rPr kumimoji="0" lang="tr-TR" sz="2800" b="1" i="0" u="none" strike="noStrike" kern="1200" cap="all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w Cen MT" panose="020B0602020104020603"/>
                <a:ea typeface="+mj-ea"/>
                <a:cs typeface="+mj-cs"/>
              </a:rPr>
              <a:t>  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C58DABAA-E6D8-BAE3-9F43-8A5158F3F0C2}"/>
              </a:ext>
            </a:extLst>
          </p:cNvPr>
          <p:cNvSpPr txBox="1">
            <a:spLocks/>
          </p:cNvSpPr>
          <p:nvPr/>
        </p:nvSpPr>
        <p:spPr>
          <a:xfrm>
            <a:off x="5907111" y="479201"/>
            <a:ext cx="6284890" cy="108713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Tx/>
              <a:buSzPct val="125000"/>
              <a:buFont typeface="Arial" panose="020B0604020202020204" pitchFamily="34" charset="0"/>
              <a:buNone/>
              <a:tabLst/>
              <a:defRPr/>
            </a:pPr>
            <a:r>
              <a:rPr kumimoji="0" 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w Cen MT" panose="020B0602020104020603"/>
                <a:ea typeface="+mn-ea"/>
                <a:cs typeface="+mn-cs"/>
              </a:rPr>
              <a:t> </a:t>
            </a:r>
            <a:r>
              <a:rPr kumimoji="0" lang="tr-TR" sz="24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w Cen MT" panose="020B0602020104020603"/>
                <a:ea typeface="+mn-ea"/>
                <a:cs typeface="+mn-cs"/>
              </a:rPr>
              <a:t>  24.1 </a:t>
            </a:r>
            <a:r>
              <a:rPr kumimoji="0" lang="tr-TR" sz="24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w Cen MT" panose="020B0602020104020603"/>
                <a:ea typeface="+mn-ea"/>
                <a:cs typeface="+mn-cs"/>
              </a:rPr>
              <a:t>Protect</a:t>
            </a:r>
            <a:r>
              <a:rPr kumimoji="0" lang="tr-TR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w Cen MT" panose="020B0602020104020603"/>
                <a:ea typeface="+mn-ea"/>
                <a:cs typeface="+mn-cs"/>
              </a:rPr>
              <a:t> </a:t>
            </a:r>
            <a:r>
              <a:rPr kumimoji="0" lang="tr-TR" sz="24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w Cen MT" panose="020B0602020104020603"/>
                <a:ea typeface="+mn-ea"/>
                <a:cs typeface="+mn-cs"/>
              </a:rPr>
              <a:t>Tool</a:t>
            </a:r>
            <a:r>
              <a:rPr kumimoji="0" lang="tr-TR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w Cen MT" panose="020B0602020104020603"/>
                <a:ea typeface="+mn-ea"/>
                <a:cs typeface="+mn-cs"/>
              </a:rPr>
              <a:t> </a:t>
            </a:r>
            <a:r>
              <a:rPr kumimoji="0" lang="tr-TR" sz="24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w Cen MT" panose="020B0602020104020603"/>
                <a:ea typeface="+mn-ea"/>
                <a:cs typeface="+mn-cs"/>
              </a:rPr>
              <a:t>Directives</a:t>
            </a:r>
            <a:endParaRPr kumimoji="0" lang="en-US" sz="2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w Cen MT" panose="020B0602020104020603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Tx/>
              <a:buSzPct val="125000"/>
              <a:buFont typeface="Arial" panose="020B0604020202020204" pitchFamily="34" charset="0"/>
              <a:buNone/>
              <a:tabLst/>
              <a:defRPr/>
            </a:pPr>
            <a:r>
              <a:rPr kumimoji="0" 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w Cen MT" panose="020B0602020104020603"/>
                <a:ea typeface="+mn-ea"/>
                <a:cs typeface="+mn-cs"/>
              </a:rPr>
              <a:t> </a:t>
            </a:r>
            <a:r>
              <a:rPr kumimoji="0" lang="tr-TR" sz="24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w Cen MT" panose="020B0602020104020603"/>
                <a:ea typeface="+mn-ea"/>
                <a:cs typeface="+mn-cs"/>
              </a:rPr>
              <a:t>  24</a:t>
            </a:r>
            <a:r>
              <a:rPr kumimoji="0" 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w Cen MT" panose="020B0602020104020603"/>
                <a:ea typeface="+mn-ea"/>
                <a:cs typeface="+mn-cs"/>
              </a:rPr>
              <a:t>.2 </a:t>
            </a:r>
            <a:r>
              <a:rPr lang="tr-TR" b="1" dirty="0" err="1">
                <a:solidFill>
                  <a:prstClr val="black"/>
                </a:solidFill>
                <a:latin typeface="Tw Cen MT" panose="020B0602020104020603"/>
              </a:rPr>
              <a:t>Conditional</a:t>
            </a:r>
            <a:r>
              <a:rPr lang="tr-TR" b="1" dirty="0">
                <a:solidFill>
                  <a:prstClr val="black"/>
                </a:solidFill>
                <a:latin typeface="Tw Cen MT" panose="020B0602020104020603"/>
              </a:rPr>
              <a:t> Analysis </a:t>
            </a:r>
            <a:r>
              <a:rPr lang="tr-TR" b="1" dirty="0" err="1">
                <a:solidFill>
                  <a:prstClr val="black"/>
                </a:solidFill>
                <a:latin typeface="Tw Cen MT" panose="020B0602020104020603"/>
              </a:rPr>
              <a:t>Tool</a:t>
            </a:r>
            <a:r>
              <a:rPr lang="tr-TR" b="1" dirty="0">
                <a:solidFill>
                  <a:prstClr val="black"/>
                </a:solidFill>
                <a:latin typeface="Tw Cen MT" panose="020B0602020104020603"/>
              </a:rPr>
              <a:t> </a:t>
            </a:r>
            <a:r>
              <a:rPr lang="tr-TR" b="1" dirty="0" err="1">
                <a:solidFill>
                  <a:prstClr val="black"/>
                </a:solidFill>
                <a:latin typeface="Tw Cen MT" panose="020B0602020104020603"/>
              </a:rPr>
              <a:t>Directives</a:t>
            </a:r>
            <a:r>
              <a:rPr kumimoji="0" lang="tr-TR" sz="24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w Cen MT" panose="020B0602020104020603"/>
                <a:ea typeface="+mn-ea"/>
                <a:cs typeface="+mn-cs"/>
              </a:rPr>
              <a:t> </a:t>
            </a:r>
            <a:r>
              <a:rPr kumimoji="0" lang="en-GB" sz="24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w Cen MT" panose="020B0602020104020603"/>
                <a:ea typeface="+mn-ea"/>
                <a:cs typeface="+mn-cs"/>
              </a:rPr>
              <a:t> </a:t>
            </a:r>
            <a:r>
              <a:rPr kumimoji="0" lang="tr-TR" sz="24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w Cen MT" panose="020B0602020104020603"/>
                <a:ea typeface="+mn-ea"/>
                <a:cs typeface="+mn-cs"/>
              </a:rPr>
              <a:t> </a:t>
            </a:r>
            <a:r>
              <a:rPr kumimoji="0" lang="en-GB" sz="24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w Cen MT" panose="020B0602020104020603"/>
                <a:ea typeface="+mn-ea"/>
                <a:cs typeface="+mn-cs"/>
              </a:rPr>
              <a:t>   </a:t>
            </a:r>
            <a:endParaRPr kumimoji="0" lang="en-US" sz="2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w Cen MT" panose="020B0602020104020603"/>
              <a:ea typeface="+mn-ea"/>
              <a:cs typeface="+mn-cs"/>
            </a:endParaRPr>
          </a:p>
        </p:txBody>
      </p:sp>
      <p:pic>
        <p:nvPicPr>
          <p:cNvPr id="7" name="Picture 6" descr="close up of circuit board">
            <a:extLst>
              <a:ext uri="{FF2B5EF4-FFF2-40B4-BE49-F238E27FC236}">
                <a16:creationId xmlns:a16="http://schemas.microsoft.com/office/drawing/2014/main" id="{BB2BDD0F-BE43-89BF-EBCF-EBDFC14FCD5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30000"/>
          </a:blip>
          <a:srcRect l="17220" r="9210" b="-1"/>
          <a:stretch/>
        </p:blipFill>
        <p:spPr>
          <a:xfrm>
            <a:off x="-10357" y="10"/>
            <a:ext cx="5917468" cy="6857990"/>
          </a:xfrm>
          <a:prstGeom prst="rect">
            <a:avLst/>
          </a:prstGeom>
        </p:spPr>
      </p:pic>
      <p:sp>
        <p:nvSpPr>
          <p:cNvPr id="10" name="Subtitle 2">
            <a:extLst>
              <a:ext uri="{FF2B5EF4-FFF2-40B4-BE49-F238E27FC236}">
                <a16:creationId xmlns:a16="http://schemas.microsoft.com/office/drawing/2014/main" id="{994C7B32-FC7D-29E3-B3B2-342705369D13}"/>
              </a:ext>
            </a:extLst>
          </p:cNvPr>
          <p:cNvSpPr txBox="1">
            <a:spLocks/>
          </p:cNvSpPr>
          <p:nvPr/>
        </p:nvSpPr>
        <p:spPr>
          <a:xfrm>
            <a:off x="-10358" y="152676"/>
            <a:ext cx="5982231" cy="132912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125000"/>
              <a:buFont typeface="Arial" panose="020B0604020202020204" pitchFamily="34" charset="0"/>
              <a:buNone/>
              <a:tabLst/>
              <a:defRPr/>
            </a:pPr>
            <a:r>
              <a:rPr kumimoji="0" lang="en-US" sz="60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w Cen MT" panose="020B0602020104020603"/>
                <a:ea typeface="+mn-ea"/>
                <a:cs typeface="+mn-cs"/>
              </a:rPr>
              <a:t>Chapter </a:t>
            </a:r>
            <a:r>
              <a:rPr lang="tr-TR" sz="6000" b="1" dirty="0">
                <a:solidFill>
                  <a:srgbClr val="FF0000"/>
                </a:solidFill>
                <a:latin typeface="Tw Cen MT" panose="020B0602020104020603"/>
              </a:rPr>
              <a:t>2</a:t>
            </a:r>
            <a:r>
              <a:rPr kumimoji="0" lang="tr-TR" sz="60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w Cen MT" panose="020B0602020104020603"/>
                <a:ea typeface="+mn-ea"/>
                <a:cs typeface="+mn-cs"/>
              </a:rPr>
              <a:t>4</a:t>
            </a:r>
            <a:endParaRPr kumimoji="0" lang="en-US" sz="6000" b="1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Tw Cen MT" panose="020B0602020104020603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125000"/>
              <a:buFont typeface="Arial" panose="020B0604020202020204" pitchFamily="34" charset="0"/>
              <a:buNone/>
              <a:tabLst/>
              <a:defRPr/>
            </a:pPr>
            <a:r>
              <a:rPr kumimoji="0" lang="en-US" sz="60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w Cen MT" panose="020B0602020104020603"/>
                <a:ea typeface="+mn-ea"/>
                <a:cs typeface="+mn-cs"/>
              </a:rPr>
              <a:t>Presenter: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125000"/>
              <a:buFont typeface="Arial" panose="020B0604020202020204" pitchFamily="34" charset="0"/>
              <a:buNone/>
              <a:tabLst/>
              <a:defRPr/>
            </a:pPr>
            <a:r>
              <a:rPr kumimoji="0" lang="en-GB" sz="6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w Cen MT" panose="020B0602020104020603"/>
                <a:ea typeface="+mn-ea"/>
                <a:cs typeface="+mn-cs"/>
              </a:rPr>
              <a:t>Seyit Ko</a:t>
            </a:r>
            <a:r>
              <a:rPr kumimoji="0" lang="tr-TR" sz="6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w Cen MT" panose="020B0602020104020603"/>
                <a:ea typeface="+mn-ea"/>
                <a:cs typeface="+mn-cs"/>
              </a:rPr>
              <a:t>çak</a:t>
            </a:r>
            <a:endParaRPr kumimoji="0" lang="en-US" sz="6000" b="1" i="1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w Cen MT" panose="020B0602020104020603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559652882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70000"/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5C2136C-DADF-B065-8C40-953BE81B2EB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88F3D5E7-B869-4082-EF42-1B30C94AED1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3876" y="698604"/>
            <a:ext cx="10724247" cy="2163129"/>
          </a:xfrm>
        </p:spPr>
        <p:txBody>
          <a:bodyPr>
            <a:noAutofit/>
          </a:bodyPr>
          <a:lstStyle/>
          <a:p>
            <a:pPr>
              <a:lnSpc>
                <a:spcPct val="110000"/>
              </a:lnSpc>
            </a:pPr>
            <a:r>
              <a:rPr lang="en-US" sz="2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Encrypt VHDL designs to prevent text disclosure while allowing authorized tools to process the design</a:t>
            </a:r>
            <a:endParaRPr kumimoji="0" lang="tr-TR" altLang="tr-TR" sz="2000" b="1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Key Elements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r>
              <a:rPr lang="tr-TR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pPr lvl="1"/>
            <a:r>
              <a:rPr lang="en-US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Encryption Envelope</a:t>
            </a:r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Encrypted text and instructions</a:t>
            </a:r>
          </a:p>
          <a:p>
            <a:pPr lvl="1"/>
            <a:r>
              <a:rPr lang="en-US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Decryption Envelope</a:t>
            </a:r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Details for decryption</a:t>
            </a:r>
          </a:p>
          <a:p>
            <a:pPr>
              <a:lnSpc>
                <a:spcPct val="110000"/>
              </a:lnSpc>
            </a:pPr>
            <a:endParaRPr kumimoji="0" lang="tr-TR" altLang="tr-TR" sz="27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10000"/>
              </a:lnSpc>
              <a:buNone/>
            </a:pPr>
            <a:br>
              <a:rPr kumimoji="0" lang="tr-TR" altLang="tr-TR" sz="27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kumimoji="0" lang="tr-TR" altLang="tr-TR" sz="27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10000"/>
              </a:lnSpc>
            </a:pPr>
            <a:endParaRPr lang="en-US" sz="27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endParaRPr lang="en-US" sz="2200" dirty="0"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 lvl="1"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endParaRPr lang="en-US" sz="2400" b="1" dirty="0">
              <a:solidFill>
                <a:schemeClr val="bg1"/>
              </a:solidFill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>
              <a:lnSpc>
                <a:spcPct val="110000"/>
              </a:lnSpc>
            </a:pPr>
            <a:endParaRPr lang="en-GB" b="1" dirty="0">
              <a:solidFill>
                <a:schemeClr val="bg1"/>
              </a:solidFill>
            </a:endParaRPr>
          </a:p>
          <a:p>
            <a:pPr lvl="1">
              <a:lnSpc>
                <a:spcPct val="110000"/>
              </a:lnSpc>
            </a:pPr>
            <a:endParaRPr lang="en-GB" b="1" dirty="0">
              <a:solidFill>
                <a:schemeClr val="bg1"/>
              </a:solidFill>
            </a:endParaRPr>
          </a:p>
          <a:p>
            <a:pPr lvl="1">
              <a:lnSpc>
                <a:spcPct val="110000"/>
              </a:lnSpc>
            </a:pPr>
            <a:endParaRPr lang="en-US" sz="2800" b="1" dirty="0">
              <a:solidFill>
                <a:schemeClr val="bg1"/>
              </a:solidFill>
            </a:endParaRP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1F4BCA82-EA59-4442-B697-7E0BE04A5E05}"/>
              </a:ext>
            </a:extLst>
          </p:cNvPr>
          <p:cNvSpPr txBox="1">
            <a:spLocks/>
          </p:cNvSpPr>
          <p:nvPr/>
        </p:nvSpPr>
        <p:spPr bwMode="auto">
          <a:xfrm>
            <a:off x="0" y="0"/>
            <a:ext cx="12190832" cy="5424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02315" indent="-20231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Font typeface="Times" pitchFamily="18" charset="0"/>
              <a:buChar char="•"/>
              <a:defRPr sz="1600">
                <a:solidFill>
                  <a:srgbClr val="000000"/>
                </a:solidFill>
                <a:latin typeface="Vodafone Rg" pitchFamily="34" charset="0"/>
                <a:ea typeface="+mn-ea"/>
                <a:cs typeface="+mn-cs"/>
              </a:defRPr>
            </a:lvl1pPr>
            <a:lvl2pPr marL="399870" indent="-19636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500">
                <a:solidFill>
                  <a:srgbClr val="000000"/>
                </a:solidFill>
                <a:latin typeface="Vodafone Rg" pitchFamily="34" charset="0"/>
              </a:defRPr>
            </a:lvl2pPr>
            <a:lvl3pPr marL="602185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300">
                <a:solidFill>
                  <a:srgbClr val="000000"/>
                </a:solidFill>
                <a:latin typeface="Vodafone Rg" pitchFamily="34" charset="0"/>
              </a:defRPr>
            </a:lvl3pPr>
            <a:lvl4pPr marL="804501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4pPr>
            <a:lvl5pPr marL="1006816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5pPr>
            <a:lvl6pPr marL="1349561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6pPr>
            <a:lvl7pPr marL="1692308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7pPr>
            <a:lvl8pPr marL="2035052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8pPr>
            <a:lvl9pPr marL="2377797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9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ts val="1200"/>
              </a:spcAft>
              <a:buClr>
                <a:srgbClr val="E60000"/>
              </a:buClr>
              <a:buSzPct val="105000"/>
              <a:buFont typeface="Times" pitchFamily="18" charset="0"/>
              <a:buNone/>
              <a:tabLst/>
              <a:defRPr/>
            </a:pPr>
            <a:r>
              <a:rPr kumimoji="0" lang="en-GB" sz="40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w Cen MT (Headings)"/>
                <a:ea typeface="+mn-ea"/>
                <a:cs typeface="+mn-cs"/>
              </a:rPr>
              <a:t>			</a:t>
            </a:r>
            <a:r>
              <a:rPr lang="tr-TR" sz="4000" b="1" dirty="0">
                <a:solidFill>
                  <a:srgbClr val="FF0000"/>
                </a:solidFill>
                <a:latin typeface="Tw Cen MT (Headings)"/>
              </a:rPr>
              <a:t>2</a:t>
            </a:r>
            <a:r>
              <a:rPr kumimoji="0" lang="tr-TR" sz="40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w Cen MT (Headings)"/>
                <a:ea typeface="+mn-ea"/>
                <a:cs typeface="+mn-cs"/>
              </a:rPr>
              <a:t>4</a:t>
            </a:r>
            <a:r>
              <a:rPr kumimoji="0" lang="en-GB" sz="40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w Cen MT (Headings)"/>
                <a:ea typeface="+mn-ea"/>
                <a:cs typeface="+mn-cs"/>
              </a:rPr>
              <a:t>.</a:t>
            </a:r>
            <a:r>
              <a:rPr kumimoji="0" lang="tr-TR" sz="40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w Cen MT (Headings)"/>
                <a:ea typeface="+mn-ea"/>
                <a:cs typeface="+mn-cs"/>
              </a:rPr>
              <a:t>1</a:t>
            </a:r>
            <a:r>
              <a:rPr kumimoji="0" lang="en-GB" sz="40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w Cen MT (Headings)"/>
                <a:ea typeface="+mn-ea"/>
                <a:cs typeface="+mn-cs"/>
              </a:rPr>
              <a:t> </a:t>
            </a:r>
            <a:r>
              <a:rPr lang="tr-TR" sz="4000" b="1" dirty="0">
                <a:solidFill>
                  <a:prstClr val="black"/>
                </a:solidFill>
                <a:latin typeface="Tw Cen MT (Body)"/>
                <a:cs typeface="Times New Roman" panose="02020603050405020304" pitchFamily="18" charset="0"/>
              </a:rPr>
              <a:t>PROTECT TOOL DIRECTIVES</a:t>
            </a:r>
            <a:endParaRPr kumimoji="0" lang="en-GB" sz="4000" b="1" i="1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w Cen MT (Body)"/>
              <a:ea typeface="+mn-ea"/>
              <a:cs typeface="Times New Roman" panose="02020603050405020304" pitchFamily="18" charset="0"/>
            </a:endParaRPr>
          </a:p>
        </p:txBody>
      </p:sp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801CE937-B716-6628-6028-5E8FB0271F5C}"/>
              </a:ext>
            </a:extLst>
          </p:cNvPr>
          <p:cNvSpPr txBox="1">
            <a:spLocks/>
          </p:cNvSpPr>
          <p:nvPr/>
        </p:nvSpPr>
        <p:spPr bwMode="auto">
          <a:xfrm>
            <a:off x="1168" y="2746656"/>
            <a:ext cx="12190832" cy="5424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02315" indent="-20231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Font typeface="Times" pitchFamily="18" charset="0"/>
              <a:buChar char="•"/>
              <a:defRPr sz="1600">
                <a:solidFill>
                  <a:srgbClr val="000000"/>
                </a:solidFill>
                <a:latin typeface="Vodafone Rg" pitchFamily="34" charset="0"/>
                <a:ea typeface="+mn-ea"/>
                <a:cs typeface="+mn-cs"/>
              </a:defRPr>
            </a:lvl1pPr>
            <a:lvl2pPr marL="399870" indent="-19636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500">
                <a:solidFill>
                  <a:srgbClr val="000000"/>
                </a:solidFill>
                <a:latin typeface="Vodafone Rg" pitchFamily="34" charset="0"/>
              </a:defRPr>
            </a:lvl2pPr>
            <a:lvl3pPr marL="602185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300">
                <a:solidFill>
                  <a:srgbClr val="000000"/>
                </a:solidFill>
                <a:latin typeface="Vodafone Rg" pitchFamily="34" charset="0"/>
              </a:defRPr>
            </a:lvl3pPr>
            <a:lvl4pPr marL="804501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4pPr>
            <a:lvl5pPr marL="1006816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5pPr>
            <a:lvl6pPr marL="1349561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6pPr>
            <a:lvl7pPr marL="1692308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7pPr>
            <a:lvl8pPr marL="2035052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8pPr>
            <a:lvl9pPr marL="2377797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9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ts val="1200"/>
              </a:spcAft>
              <a:buClr>
                <a:srgbClr val="E60000"/>
              </a:buClr>
              <a:buSzPct val="105000"/>
              <a:buFont typeface="Times" pitchFamily="18" charset="0"/>
              <a:buNone/>
              <a:tabLst/>
              <a:defRPr/>
            </a:pPr>
            <a:r>
              <a:rPr kumimoji="0" lang="en-GB" sz="40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w Cen MT (Headings)"/>
                <a:ea typeface="+mn-ea"/>
                <a:cs typeface="+mn-cs"/>
              </a:rPr>
              <a:t>			</a:t>
            </a:r>
            <a:r>
              <a:rPr lang="tr-TR" sz="4000" b="1" dirty="0">
                <a:solidFill>
                  <a:srgbClr val="FF0000"/>
                </a:solidFill>
                <a:latin typeface="Tw Cen MT (Headings)"/>
              </a:rPr>
              <a:t>2</a:t>
            </a:r>
            <a:r>
              <a:rPr kumimoji="0" lang="tr-TR" sz="40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w Cen MT (Headings)"/>
                <a:ea typeface="+mn-ea"/>
                <a:cs typeface="+mn-cs"/>
              </a:rPr>
              <a:t>4</a:t>
            </a:r>
            <a:r>
              <a:rPr kumimoji="0" lang="en-GB" sz="40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w Cen MT (Headings)"/>
                <a:ea typeface="+mn-ea"/>
                <a:cs typeface="+mn-cs"/>
              </a:rPr>
              <a:t>.</a:t>
            </a:r>
            <a:r>
              <a:rPr kumimoji="0" lang="tr-TR" sz="40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w Cen MT (Headings)"/>
                <a:ea typeface="+mn-ea"/>
                <a:cs typeface="+mn-cs"/>
              </a:rPr>
              <a:t>1</a:t>
            </a:r>
            <a:r>
              <a:rPr kumimoji="0" lang="en-GB" sz="40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w Cen MT (Headings)"/>
                <a:ea typeface="+mn-ea"/>
                <a:cs typeface="+mn-cs"/>
              </a:rPr>
              <a:t> </a:t>
            </a:r>
            <a:r>
              <a:rPr kumimoji="0" lang="tr-TR" sz="4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w Cen MT (Body)"/>
                <a:ea typeface="+mn-ea"/>
                <a:cs typeface="Times New Roman" panose="02020603050405020304" pitchFamily="18" charset="0"/>
              </a:rPr>
              <a:t>CONDITIONAL ANALYSIS</a:t>
            </a:r>
            <a:r>
              <a:rPr lang="tr-TR" sz="4000" b="1" dirty="0">
                <a:solidFill>
                  <a:prstClr val="black"/>
                </a:solidFill>
                <a:latin typeface="Tw Cen MT (Body)"/>
                <a:cs typeface="Times New Roman" panose="02020603050405020304" pitchFamily="18" charset="0"/>
              </a:rPr>
              <a:t> TOOL DIRECTIVES</a:t>
            </a:r>
            <a:endParaRPr kumimoji="0" lang="en-GB" sz="4000" b="1" i="1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w Cen MT (Body)"/>
              <a:ea typeface="+mn-ea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D89E88-A1C1-63D3-2EB9-177EBD764DBB}"/>
              </a:ext>
            </a:extLst>
          </p:cNvPr>
          <p:cNvSpPr txBox="1">
            <a:spLocks/>
          </p:cNvSpPr>
          <p:nvPr/>
        </p:nvSpPr>
        <p:spPr>
          <a:xfrm>
            <a:off x="733876" y="3429000"/>
            <a:ext cx="10724247" cy="34290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Purpose</a:t>
            </a:r>
            <a:r>
              <a:rPr lang="en-US" sz="1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Allows conditional inclusion/exclusion of VHDL description parts based on tool or user settings</a:t>
            </a:r>
            <a:endParaRPr lang="tr-TR" sz="18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10000"/>
              </a:lnSpc>
            </a:pPr>
            <a:r>
              <a:rPr lang="tr-TR" sz="1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Key</a:t>
            </a:r>
            <a:r>
              <a:rPr lang="tr-TR" sz="1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1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Elements</a:t>
            </a:r>
            <a:r>
              <a:rPr lang="tr-TR" sz="1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lvl="1">
              <a:lnSpc>
                <a:spcPct val="110000"/>
              </a:lnSpc>
            </a:pPr>
            <a:r>
              <a:rPr lang="en-US" altLang="tr-TR" sz="1800" u="sng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warning</a:t>
            </a:r>
            <a:r>
              <a:rPr lang="en-US" altLang="tr-TR" sz="1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Adds a warning message, does not stop analysis</a:t>
            </a:r>
            <a:endParaRPr lang="tr-TR" altLang="tr-TR" sz="18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>
              <a:lnSpc>
                <a:spcPct val="110000"/>
              </a:lnSpc>
            </a:pPr>
            <a:r>
              <a:rPr lang="en-US" altLang="tr-TR" sz="1800" u="sng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error</a:t>
            </a:r>
            <a:r>
              <a:rPr lang="en-US" altLang="tr-TR" sz="1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Stops analysis with an error message</a:t>
            </a:r>
            <a:endParaRPr lang="tr-TR" altLang="tr-TR" sz="18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1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Tool-Supplied Identifiers</a:t>
            </a:r>
            <a:r>
              <a:rPr lang="en-US" sz="1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endParaRPr lang="tr-TR" sz="18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r>
              <a:rPr lang="en-US" sz="1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VHDL_VERSION</a:t>
            </a:r>
            <a:r>
              <a:rPr lang="en-US" sz="1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VHDL version (e.g., "2008")</a:t>
            </a:r>
          </a:p>
          <a:p>
            <a:pPr lvl="1"/>
            <a:r>
              <a:rPr lang="en-US" sz="1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TOOL_TYPE</a:t>
            </a:r>
            <a:r>
              <a:rPr lang="en-US" sz="1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Tool type (e.g., "SIMULATION")</a:t>
            </a:r>
          </a:p>
          <a:p>
            <a:pPr lvl="1"/>
            <a:r>
              <a:rPr lang="en-US" sz="1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TOOL_NAME/EDITION/VERSION</a:t>
            </a:r>
            <a:r>
              <a:rPr lang="en-US" sz="1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Tool-specific details</a:t>
            </a:r>
          </a:p>
          <a:p>
            <a:pPr>
              <a:lnSpc>
                <a:spcPct val="110000"/>
              </a:lnSpc>
            </a:pPr>
            <a:endParaRPr lang="tr-TR" altLang="tr-TR" sz="27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10000"/>
              </a:lnSpc>
            </a:pPr>
            <a:endParaRPr lang="tr-TR" altLang="tr-TR" sz="27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10000"/>
              </a:lnSpc>
              <a:buFont typeface="Arial" panose="020B0604020202020204" pitchFamily="34" charset="0"/>
              <a:buNone/>
            </a:pPr>
            <a:br>
              <a:rPr lang="tr-TR" altLang="tr-TR" sz="27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tr-TR" altLang="tr-TR" sz="27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10000"/>
              </a:lnSpc>
            </a:pPr>
            <a:endParaRPr lang="en-US" sz="2700" dirty="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endParaRPr lang="en-US" sz="2200" dirty="0"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 lvl="1"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endParaRPr lang="en-US" sz="2400" b="1" dirty="0">
              <a:solidFill>
                <a:schemeClr val="bg1"/>
              </a:solidFill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>
              <a:lnSpc>
                <a:spcPct val="110000"/>
              </a:lnSpc>
            </a:pPr>
            <a:endParaRPr lang="en-GB" b="1" dirty="0">
              <a:solidFill>
                <a:schemeClr val="bg1"/>
              </a:solidFill>
            </a:endParaRPr>
          </a:p>
          <a:p>
            <a:pPr lvl="1">
              <a:lnSpc>
                <a:spcPct val="110000"/>
              </a:lnSpc>
            </a:pPr>
            <a:endParaRPr lang="en-GB" b="1" dirty="0">
              <a:solidFill>
                <a:schemeClr val="bg1"/>
              </a:solidFill>
            </a:endParaRPr>
          </a:p>
          <a:p>
            <a:pPr lvl="1">
              <a:lnSpc>
                <a:spcPct val="110000"/>
              </a:lnSpc>
            </a:pPr>
            <a:endParaRPr lang="en-US" sz="28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31004969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70000"/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A52F4A77-765D-ED6A-9BDD-7B6034AA8AF6}"/>
              </a:ext>
            </a:extLst>
          </p:cNvPr>
          <p:cNvSpPr txBox="1">
            <a:spLocks/>
          </p:cNvSpPr>
          <p:nvPr/>
        </p:nvSpPr>
        <p:spPr>
          <a:xfrm>
            <a:off x="161285" y="5087143"/>
            <a:ext cx="12192000" cy="3541714"/>
          </a:xfrm>
          <a:prstGeom prst="rect">
            <a:avLst/>
          </a:prstGeom>
          <a:effectLst>
            <a:outerShdw blurRad="50800" dist="50800" dir="5400000" algn="ctr" rotWithShape="0">
              <a:srgbClr val="00B050"/>
            </a:outerShdw>
          </a:effectLst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GB" sz="5400" b="1" u="sng" dirty="0">
                <a:solidFill>
                  <a:srgbClr val="FF0000"/>
                </a:solidFill>
                <a:latin typeface="+mj-lt"/>
                <a:ea typeface="+mj-ea"/>
                <a:cs typeface="+mj-cs"/>
              </a:rPr>
              <a:t>www.youtube.com/@falsepaths</a:t>
            </a:r>
          </a:p>
          <a:p>
            <a:pPr marL="0" indent="0" algn="ctr">
              <a:buFont typeface="Arial" panose="020B0604020202020204" pitchFamily="34" charset="0"/>
              <a:buNone/>
            </a:pPr>
            <a:endParaRPr lang="en-GB" sz="4000" dirty="0">
              <a:solidFill>
                <a:schemeClr val="bg1"/>
              </a:solidFill>
            </a:endParaRPr>
          </a:p>
          <a:p>
            <a:pPr marL="0" indent="0" algn="ctr">
              <a:buFont typeface="Arial" panose="020B0604020202020204" pitchFamily="34" charset="0"/>
              <a:buNone/>
            </a:pPr>
            <a:endParaRPr lang="en-GB" sz="4000" dirty="0">
              <a:solidFill>
                <a:schemeClr val="bg1"/>
              </a:solidFill>
            </a:endParaRPr>
          </a:p>
          <a:p>
            <a:pPr algn="ctr"/>
            <a:endParaRPr lang="en-US" sz="4400" dirty="0">
              <a:solidFill>
                <a:srgbClr val="FFFF00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36E128-421B-3E5F-263E-445672AA15B6}"/>
              </a:ext>
            </a:extLst>
          </p:cNvPr>
          <p:cNvSpPr txBox="1">
            <a:spLocks/>
          </p:cNvSpPr>
          <p:nvPr/>
        </p:nvSpPr>
        <p:spPr bwMode="auto">
          <a:xfrm>
            <a:off x="0" y="428154"/>
            <a:ext cx="12192000" cy="42740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>
            <a:outerShdw blurRad="50800" dist="50800" dir="5400000" algn="ctr" rotWithShape="0">
              <a:srgbClr val="00B050"/>
            </a:outerShdw>
          </a:effec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02315" indent="-20231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Font typeface="Times" pitchFamily="18" charset="0"/>
              <a:buChar char="•"/>
              <a:defRPr sz="1600">
                <a:solidFill>
                  <a:srgbClr val="000000"/>
                </a:solidFill>
                <a:latin typeface="Vodafone Rg" pitchFamily="34" charset="0"/>
                <a:ea typeface="+mn-ea"/>
                <a:cs typeface="+mn-cs"/>
              </a:defRPr>
            </a:lvl1pPr>
            <a:lvl2pPr marL="399870" indent="-19636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500">
                <a:solidFill>
                  <a:srgbClr val="000000"/>
                </a:solidFill>
                <a:latin typeface="Vodafone Rg" pitchFamily="34" charset="0"/>
              </a:defRPr>
            </a:lvl2pPr>
            <a:lvl3pPr marL="602185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300">
                <a:solidFill>
                  <a:srgbClr val="000000"/>
                </a:solidFill>
                <a:latin typeface="Vodafone Rg" pitchFamily="34" charset="0"/>
              </a:defRPr>
            </a:lvl3pPr>
            <a:lvl4pPr marL="804501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4pPr>
            <a:lvl5pPr marL="1006816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5pPr>
            <a:lvl6pPr marL="1349561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6pPr>
            <a:lvl7pPr marL="1692308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7pPr>
            <a:lvl8pPr marL="2035052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8pPr>
            <a:lvl9pPr marL="2377797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9pPr>
          </a:lstStyle>
          <a:p>
            <a:pPr marL="0" indent="0" algn="ctr">
              <a:spcAft>
                <a:spcPts val="0"/>
              </a:spcAft>
              <a:buNone/>
            </a:pPr>
            <a:r>
              <a:rPr lang="en-US" sz="4800" b="1" dirty="0">
                <a:solidFill>
                  <a:srgbClr val="FF0000"/>
                </a:solidFill>
                <a:latin typeface="Tw Cen MT (Body)"/>
                <a:cs typeface="Times New Roman" panose="02020603050405020304" pitchFamily="18" charset="0"/>
              </a:rPr>
              <a:t>End of IEEE 1076 – 2002 Standard </a:t>
            </a:r>
          </a:p>
          <a:p>
            <a:pPr marL="0" indent="0" algn="ctr">
              <a:spcAft>
                <a:spcPts val="0"/>
              </a:spcAft>
              <a:buNone/>
            </a:pPr>
            <a:r>
              <a:rPr lang="en-US" sz="4800" b="1" dirty="0">
                <a:solidFill>
                  <a:srgbClr val="FF0000"/>
                </a:solidFill>
                <a:latin typeface="Tw Cen MT (Body)"/>
                <a:cs typeface="Times New Roman" panose="02020603050405020304" pitchFamily="18" charset="0"/>
              </a:rPr>
              <a:t>VHDL Project Closure Presentation</a:t>
            </a:r>
            <a:endParaRPr lang="en-GB" sz="4800" b="1" dirty="0">
              <a:solidFill>
                <a:srgbClr val="FF0000"/>
              </a:solidFill>
              <a:latin typeface="Tw Cen MT (Body)"/>
              <a:cs typeface="Times New Roman" panose="02020603050405020304" pitchFamily="18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3C731B5-5985-1BE6-1A78-1AB54C362DB3}"/>
              </a:ext>
            </a:extLst>
          </p:cNvPr>
          <p:cNvSpPr txBox="1"/>
          <p:nvPr/>
        </p:nvSpPr>
        <p:spPr>
          <a:xfrm>
            <a:off x="2428150" y="1927533"/>
            <a:ext cx="6876716" cy="3293209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B050"/>
            </a:out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00000"/>
              </a:lnSpc>
              <a:spcBef>
                <a:spcPts val="0"/>
              </a:spcBef>
            </a:pPr>
            <a:r>
              <a:rPr lang="en-US" sz="4800" b="1" dirty="0">
                <a:solidFill>
                  <a:srgbClr val="FF0000"/>
                </a:solidFill>
                <a:latin typeface="Tw Cen MT (Body)"/>
                <a:cs typeface="Times New Roman" panose="02020603050405020304" pitchFamily="18" charset="0"/>
              </a:rPr>
              <a:t>THANKS </a:t>
            </a:r>
          </a:p>
          <a:p>
            <a:pPr algn="ctr">
              <a:lnSpc>
                <a:spcPct val="100000"/>
              </a:lnSpc>
              <a:spcBef>
                <a:spcPts val="0"/>
              </a:spcBef>
            </a:pPr>
            <a:r>
              <a:rPr lang="en-GB" sz="3200" b="1" cap="none" dirty="0">
                <a:solidFill>
                  <a:srgbClr val="FF0000"/>
                </a:solidFill>
              </a:rPr>
              <a:t>Furkan Kaya, </a:t>
            </a:r>
            <a:endParaRPr lang="tr-TR" sz="3200" b="1" cap="none" dirty="0">
              <a:solidFill>
                <a:srgbClr val="FF0000"/>
              </a:solidFill>
            </a:endParaRPr>
          </a:p>
          <a:p>
            <a:pPr algn="ctr">
              <a:lnSpc>
                <a:spcPct val="100000"/>
              </a:lnSpc>
              <a:spcBef>
                <a:spcPts val="0"/>
              </a:spcBef>
            </a:pPr>
            <a:r>
              <a:rPr lang="en-GB" sz="3200" b="1" cap="none" dirty="0">
                <a:solidFill>
                  <a:srgbClr val="FF0000"/>
                </a:solidFill>
              </a:rPr>
              <a:t>Mert Ecevit, </a:t>
            </a:r>
            <a:endParaRPr lang="tr-TR" sz="3200" b="1" cap="none" dirty="0">
              <a:solidFill>
                <a:srgbClr val="FF0000"/>
              </a:solidFill>
            </a:endParaRPr>
          </a:p>
          <a:p>
            <a:pPr algn="ctr">
              <a:lnSpc>
                <a:spcPct val="100000"/>
              </a:lnSpc>
              <a:spcBef>
                <a:spcPts val="0"/>
              </a:spcBef>
            </a:pPr>
            <a:r>
              <a:rPr lang="en-GB" sz="3200" b="1" cap="none" dirty="0">
                <a:solidFill>
                  <a:srgbClr val="FF0000"/>
                </a:solidFill>
              </a:rPr>
              <a:t>Orhan </a:t>
            </a:r>
            <a:r>
              <a:rPr lang="tr-TR" sz="3200" b="1" cap="none" dirty="0">
                <a:solidFill>
                  <a:srgbClr val="FF0000"/>
                </a:solidFill>
              </a:rPr>
              <a:t>Çalışkan</a:t>
            </a:r>
            <a:r>
              <a:rPr lang="en-GB" sz="3200" b="1" cap="none" dirty="0">
                <a:solidFill>
                  <a:srgbClr val="FF0000"/>
                </a:solidFill>
              </a:rPr>
              <a:t>, </a:t>
            </a:r>
            <a:endParaRPr lang="tr-TR" sz="3200" b="1" cap="none" dirty="0">
              <a:solidFill>
                <a:srgbClr val="FF0000"/>
              </a:solidFill>
            </a:endParaRPr>
          </a:p>
          <a:p>
            <a:pPr algn="ctr">
              <a:lnSpc>
                <a:spcPct val="100000"/>
              </a:lnSpc>
              <a:spcBef>
                <a:spcPts val="0"/>
              </a:spcBef>
            </a:pPr>
            <a:r>
              <a:rPr lang="en-GB" sz="3200" b="1" cap="none" dirty="0">
                <a:solidFill>
                  <a:srgbClr val="FF0000"/>
                </a:solidFill>
              </a:rPr>
              <a:t>Seyit Ko</a:t>
            </a:r>
            <a:r>
              <a:rPr lang="tr-TR" sz="3200" b="1" cap="none" dirty="0">
                <a:solidFill>
                  <a:srgbClr val="FF0000"/>
                </a:solidFill>
              </a:rPr>
              <a:t>çak </a:t>
            </a:r>
          </a:p>
          <a:p>
            <a:pPr algn="ctr">
              <a:lnSpc>
                <a:spcPct val="100000"/>
              </a:lnSpc>
              <a:spcBef>
                <a:spcPts val="0"/>
              </a:spcBef>
            </a:pPr>
            <a:r>
              <a:rPr lang="en-GB" sz="3200" b="1" cap="none" dirty="0">
                <a:solidFill>
                  <a:srgbClr val="FF0000"/>
                </a:solidFill>
              </a:rPr>
              <a:t>Yunus </a:t>
            </a:r>
            <a:r>
              <a:rPr lang="tr-TR" sz="3200" b="1" cap="none" dirty="0">
                <a:solidFill>
                  <a:srgbClr val="FF0000"/>
                </a:solidFill>
              </a:rPr>
              <a:t>Küçük </a:t>
            </a:r>
            <a:endParaRPr lang="en-GB" sz="3200" b="1" cap="none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083151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70000"/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D193C567-F0AA-B319-D959-9D78063B7DB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32C766E4-9F2F-15AA-8110-E30F150AAABC}"/>
              </a:ext>
            </a:extLst>
          </p:cNvPr>
          <p:cNvSpPr txBox="1">
            <a:spLocks/>
          </p:cNvSpPr>
          <p:nvPr/>
        </p:nvSpPr>
        <p:spPr>
          <a:xfrm>
            <a:off x="5907110" y="0"/>
            <a:ext cx="6284889" cy="45803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b="1" dirty="0">
                <a:solidFill>
                  <a:srgbClr val="FF0000"/>
                </a:solidFill>
              </a:rPr>
              <a:t>4. Subprograms </a:t>
            </a:r>
            <a:r>
              <a:rPr lang="tr-TR" sz="2800" b="1" dirty="0">
                <a:solidFill>
                  <a:srgbClr val="FF0000"/>
                </a:solidFill>
              </a:rPr>
              <a:t>&amp;</a:t>
            </a:r>
            <a:r>
              <a:rPr lang="en-US" sz="2800" b="1" dirty="0">
                <a:solidFill>
                  <a:srgbClr val="FF0000"/>
                </a:solidFill>
              </a:rPr>
              <a:t> packages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975AD1ED-0C49-AB10-C16A-FD144D664039}"/>
              </a:ext>
            </a:extLst>
          </p:cNvPr>
          <p:cNvSpPr txBox="1">
            <a:spLocks/>
          </p:cNvSpPr>
          <p:nvPr/>
        </p:nvSpPr>
        <p:spPr>
          <a:xfrm>
            <a:off x="5907111" y="479201"/>
            <a:ext cx="6284890" cy="409703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0000"/>
              </a:lnSpc>
              <a:buFont typeface="Arial" panose="020B0604020202020204" pitchFamily="34" charset="0"/>
              <a:buNone/>
            </a:pPr>
            <a:r>
              <a:rPr lang="en-US" b="1" dirty="0">
                <a:solidFill>
                  <a:srgbClr val="FF0000"/>
                </a:solidFill>
              </a:rPr>
              <a:t> </a:t>
            </a:r>
            <a:r>
              <a:rPr lang="tr-TR" b="1" dirty="0">
                <a:solidFill>
                  <a:srgbClr val="FF0000"/>
                </a:solidFill>
              </a:rPr>
              <a:t>  </a:t>
            </a:r>
            <a:r>
              <a:rPr lang="en-GB" b="1" dirty="0">
                <a:solidFill>
                  <a:srgbClr val="FF0000"/>
                </a:solidFill>
              </a:rPr>
              <a:t>4</a:t>
            </a:r>
            <a:r>
              <a:rPr lang="tr-TR" b="1" dirty="0">
                <a:solidFill>
                  <a:srgbClr val="FF0000"/>
                </a:solidFill>
              </a:rPr>
              <a:t>.1 </a:t>
            </a:r>
            <a:r>
              <a:rPr lang="en-US" b="1" dirty="0">
                <a:solidFill>
                  <a:schemeClr val="bg1"/>
                </a:solidFill>
              </a:rPr>
              <a:t>General</a:t>
            </a:r>
          </a:p>
          <a:p>
            <a:pPr marL="0" indent="0">
              <a:lnSpc>
                <a:spcPct val="110000"/>
              </a:lnSpc>
              <a:buFont typeface="Arial" panose="020B0604020202020204" pitchFamily="34" charset="0"/>
              <a:buNone/>
            </a:pPr>
            <a:r>
              <a:rPr lang="en-US" b="1" dirty="0">
                <a:solidFill>
                  <a:srgbClr val="FF0000"/>
                </a:solidFill>
              </a:rPr>
              <a:t> </a:t>
            </a:r>
            <a:r>
              <a:rPr lang="tr-TR" b="1" dirty="0">
                <a:solidFill>
                  <a:srgbClr val="FF0000"/>
                </a:solidFill>
              </a:rPr>
              <a:t>  </a:t>
            </a:r>
            <a:r>
              <a:rPr lang="en-GB" b="1" dirty="0">
                <a:solidFill>
                  <a:srgbClr val="FF0000"/>
                </a:solidFill>
              </a:rPr>
              <a:t>4</a:t>
            </a:r>
            <a:r>
              <a:rPr lang="en-US" b="1" dirty="0">
                <a:solidFill>
                  <a:srgbClr val="FF0000"/>
                </a:solidFill>
              </a:rPr>
              <a:t>.2 </a:t>
            </a:r>
            <a:r>
              <a:rPr lang="en-US" b="1" dirty="0">
                <a:solidFill>
                  <a:schemeClr val="bg1"/>
                </a:solidFill>
              </a:rPr>
              <a:t>Subprogram </a:t>
            </a:r>
            <a:r>
              <a:rPr lang="en-GB" b="1" dirty="0">
                <a:solidFill>
                  <a:schemeClr val="bg1"/>
                </a:solidFill>
              </a:rPr>
              <a:t>Declarations</a:t>
            </a:r>
            <a:endParaRPr lang="en-US" b="1" dirty="0">
              <a:solidFill>
                <a:schemeClr val="bg1"/>
              </a:solidFill>
            </a:endParaRPr>
          </a:p>
          <a:p>
            <a:pPr marL="0" indent="0">
              <a:lnSpc>
                <a:spcPct val="110000"/>
              </a:lnSpc>
              <a:buFont typeface="Arial" panose="020B0604020202020204" pitchFamily="34" charset="0"/>
              <a:buNone/>
            </a:pPr>
            <a:r>
              <a:rPr lang="en-US" b="1" dirty="0">
                <a:solidFill>
                  <a:srgbClr val="FF0000"/>
                </a:solidFill>
              </a:rPr>
              <a:t> </a:t>
            </a:r>
            <a:r>
              <a:rPr lang="tr-TR" b="1" dirty="0">
                <a:solidFill>
                  <a:srgbClr val="FF0000"/>
                </a:solidFill>
              </a:rPr>
              <a:t>  </a:t>
            </a:r>
            <a:r>
              <a:rPr lang="en-GB" b="1" dirty="0">
                <a:solidFill>
                  <a:srgbClr val="FF0000"/>
                </a:solidFill>
              </a:rPr>
              <a:t>4</a:t>
            </a:r>
            <a:r>
              <a:rPr lang="en-US" b="1" dirty="0">
                <a:solidFill>
                  <a:srgbClr val="FF0000"/>
                </a:solidFill>
              </a:rPr>
              <a:t>.3 </a:t>
            </a:r>
            <a:r>
              <a:rPr lang="en-US" b="1" dirty="0">
                <a:solidFill>
                  <a:schemeClr val="bg1"/>
                </a:solidFill>
              </a:rPr>
              <a:t>Subprogram Bodies</a:t>
            </a:r>
          </a:p>
          <a:p>
            <a:pPr marL="0" indent="0">
              <a:lnSpc>
                <a:spcPct val="110000"/>
              </a:lnSpc>
              <a:buNone/>
            </a:pPr>
            <a:r>
              <a:rPr lang="tr-TR" b="1" dirty="0">
                <a:solidFill>
                  <a:srgbClr val="FF0000"/>
                </a:solidFill>
              </a:rPr>
              <a:t> </a:t>
            </a:r>
            <a:r>
              <a:rPr lang="en-GB" b="1" dirty="0">
                <a:solidFill>
                  <a:srgbClr val="FF0000"/>
                </a:solidFill>
              </a:rPr>
              <a:t>  4</a:t>
            </a:r>
            <a:r>
              <a:rPr lang="en-US" b="1" dirty="0">
                <a:solidFill>
                  <a:srgbClr val="FF0000"/>
                </a:solidFill>
              </a:rPr>
              <a:t>.4 </a:t>
            </a:r>
            <a:r>
              <a:rPr lang="en-US" b="1" dirty="0">
                <a:solidFill>
                  <a:schemeClr val="bg1"/>
                </a:solidFill>
              </a:rPr>
              <a:t>Subprogram Instantiation </a:t>
            </a:r>
            <a:r>
              <a:rPr lang="en-GB" b="1" dirty="0">
                <a:solidFill>
                  <a:schemeClr val="bg1"/>
                </a:solidFill>
              </a:rPr>
              <a:t>Declarations</a:t>
            </a:r>
            <a:endParaRPr lang="tr-TR" b="1" dirty="0">
              <a:solidFill>
                <a:schemeClr val="bg1"/>
              </a:solidFill>
            </a:endParaRPr>
          </a:p>
          <a:p>
            <a:pPr marL="0" indent="0">
              <a:lnSpc>
                <a:spcPct val="110000"/>
              </a:lnSpc>
              <a:buFont typeface="Arial" panose="020B0604020202020204" pitchFamily="34" charset="0"/>
              <a:buNone/>
            </a:pPr>
            <a:r>
              <a:rPr lang="en-GB" b="1" dirty="0">
                <a:solidFill>
                  <a:srgbClr val="FF0000"/>
                </a:solidFill>
              </a:rPr>
              <a:t>   4</a:t>
            </a:r>
            <a:r>
              <a:rPr lang="en-US" b="1" dirty="0">
                <a:solidFill>
                  <a:srgbClr val="FF0000"/>
                </a:solidFill>
              </a:rPr>
              <a:t>.5 </a:t>
            </a:r>
            <a:r>
              <a:rPr lang="en-US" b="1" dirty="0">
                <a:solidFill>
                  <a:schemeClr val="bg1"/>
                </a:solidFill>
              </a:rPr>
              <a:t>Subprogram Overloading</a:t>
            </a:r>
            <a:r>
              <a:rPr lang="en-GB" b="1" dirty="0">
                <a:solidFill>
                  <a:srgbClr val="FF0000"/>
                </a:solidFill>
              </a:rPr>
              <a:t> </a:t>
            </a:r>
          </a:p>
          <a:p>
            <a:pPr marL="0" indent="0">
              <a:lnSpc>
                <a:spcPct val="110000"/>
              </a:lnSpc>
              <a:buFont typeface="Arial" panose="020B0604020202020204" pitchFamily="34" charset="0"/>
              <a:buNone/>
            </a:pPr>
            <a:r>
              <a:rPr lang="en-GB" b="1" dirty="0">
                <a:solidFill>
                  <a:srgbClr val="FF0000"/>
                </a:solidFill>
              </a:rPr>
              <a:t>   4</a:t>
            </a:r>
            <a:r>
              <a:rPr lang="en-US" b="1" dirty="0">
                <a:solidFill>
                  <a:srgbClr val="FF0000"/>
                </a:solidFill>
              </a:rPr>
              <a:t>.6 </a:t>
            </a:r>
            <a:r>
              <a:rPr lang="en-US" b="1" dirty="0">
                <a:solidFill>
                  <a:schemeClr val="bg1"/>
                </a:solidFill>
              </a:rPr>
              <a:t>Resolution Functions</a:t>
            </a:r>
          </a:p>
          <a:p>
            <a:pPr marL="0" indent="0">
              <a:lnSpc>
                <a:spcPct val="110000"/>
              </a:lnSpc>
              <a:buFont typeface="Arial" panose="020B0604020202020204" pitchFamily="34" charset="0"/>
              <a:buNone/>
            </a:pPr>
            <a:r>
              <a:rPr lang="tr-TR" b="1" dirty="0">
                <a:solidFill>
                  <a:srgbClr val="FF0000"/>
                </a:solidFill>
              </a:rPr>
              <a:t>   </a:t>
            </a:r>
            <a:r>
              <a:rPr lang="en-GB" b="1" dirty="0">
                <a:solidFill>
                  <a:srgbClr val="FF0000"/>
                </a:solidFill>
              </a:rPr>
              <a:t>4</a:t>
            </a:r>
            <a:r>
              <a:rPr lang="tr-TR" b="1" dirty="0">
                <a:solidFill>
                  <a:srgbClr val="FF0000"/>
                </a:solidFill>
              </a:rPr>
              <a:t>.</a:t>
            </a:r>
            <a:r>
              <a:rPr lang="en-GB" b="1" dirty="0">
                <a:solidFill>
                  <a:srgbClr val="FF0000"/>
                </a:solidFill>
              </a:rPr>
              <a:t>7</a:t>
            </a:r>
            <a:r>
              <a:rPr lang="tr-TR" b="1" dirty="0">
                <a:solidFill>
                  <a:srgbClr val="FF0000"/>
                </a:solidFill>
              </a:rPr>
              <a:t> </a:t>
            </a:r>
            <a:r>
              <a:rPr lang="en-US" b="1" dirty="0">
                <a:solidFill>
                  <a:schemeClr val="bg1"/>
                </a:solidFill>
              </a:rPr>
              <a:t>Package Declarations</a:t>
            </a:r>
          </a:p>
          <a:p>
            <a:pPr marL="0" indent="0">
              <a:lnSpc>
                <a:spcPct val="110000"/>
              </a:lnSpc>
              <a:buFont typeface="Arial" panose="020B0604020202020204" pitchFamily="34" charset="0"/>
              <a:buNone/>
            </a:pPr>
            <a:r>
              <a:rPr lang="tr-TR" b="1" dirty="0">
                <a:solidFill>
                  <a:srgbClr val="FF0000"/>
                </a:solidFill>
              </a:rPr>
              <a:t> </a:t>
            </a:r>
            <a:r>
              <a:rPr lang="en-GB" b="1" dirty="0">
                <a:solidFill>
                  <a:srgbClr val="FF0000"/>
                </a:solidFill>
              </a:rPr>
              <a:t>  4</a:t>
            </a:r>
            <a:r>
              <a:rPr lang="tr-TR" b="1" dirty="0">
                <a:solidFill>
                  <a:srgbClr val="FF0000"/>
                </a:solidFill>
              </a:rPr>
              <a:t>.</a:t>
            </a:r>
            <a:r>
              <a:rPr lang="en-GB" b="1" dirty="0">
                <a:solidFill>
                  <a:srgbClr val="FF0000"/>
                </a:solidFill>
              </a:rPr>
              <a:t>8</a:t>
            </a:r>
            <a:r>
              <a:rPr lang="tr-TR" b="1" dirty="0">
                <a:solidFill>
                  <a:srgbClr val="FF0000"/>
                </a:solidFill>
              </a:rPr>
              <a:t> </a:t>
            </a:r>
            <a:r>
              <a:rPr lang="en-US" b="1" dirty="0">
                <a:solidFill>
                  <a:schemeClr val="bg1"/>
                </a:solidFill>
              </a:rPr>
              <a:t>Package Bodies</a:t>
            </a:r>
          </a:p>
          <a:p>
            <a:pPr marL="0" indent="0">
              <a:lnSpc>
                <a:spcPct val="110000"/>
              </a:lnSpc>
              <a:buNone/>
            </a:pPr>
            <a:r>
              <a:rPr lang="en-GB" b="1" dirty="0">
                <a:solidFill>
                  <a:srgbClr val="FF0000"/>
                </a:solidFill>
              </a:rPr>
              <a:t>   4</a:t>
            </a:r>
            <a:r>
              <a:rPr lang="tr-TR" b="1" dirty="0">
                <a:solidFill>
                  <a:srgbClr val="FF0000"/>
                </a:solidFill>
              </a:rPr>
              <a:t>.</a:t>
            </a:r>
            <a:r>
              <a:rPr lang="en-GB" b="1" dirty="0">
                <a:solidFill>
                  <a:srgbClr val="FF0000"/>
                </a:solidFill>
              </a:rPr>
              <a:t>9</a:t>
            </a:r>
            <a:r>
              <a:rPr lang="tr-TR" b="1" dirty="0">
                <a:solidFill>
                  <a:srgbClr val="FF0000"/>
                </a:solidFill>
              </a:rPr>
              <a:t> </a:t>
            </a:r>
            <a:r>
              <a:rPr lang="en-US" b="1" dirty="0">
                <a:solidFill>
                  <a:schemeClr val="bg1"/>
                </a:solidFill>
              </a:rPr>
              <a:t>Package Instantiation </a:t>
            </a:r>
            <a:r>
              <a:rPr lang="en-GB" b="1" dirty="0">
                <a:solidFill>
                  <a:schemeClr val="bg1"/>
                </a:solidFill>
              </a:rPr>
              <a:t>Declarations</a:t>
            </a:r>
            <a:endParaRPr lang="en-US" b="1" dirty="0">
              <a:solidFill>
                <a:schemeClr val="bg1"/>
              </a:solidFill>
            </a:endParaRPr>
          </a:p>
          <a:p>
            <a:pPr marL="0" indent="0">
              <a:lnSpc>
                <a:spcPct val="110000"/>
              </a:lnSpc>
              <a:buFont typeface="Arial" panose="020B0604020202020204" pitchFamily="34" charset="0"/>
              <a:buNone/>
            </a:pPr>
            <a:r>
              <a:rPr lang="en-US" b="1" dirty="0">
                <a:solidFill>
                  <a:schemeClr val="bg1"/>
                </a:solidFill>
              </a:rPr>
              <a:t>   </a:t>
            </a:r>
            <a:r>
              <a:rPr lang="en-GB" b="1" dirty="0">
                <a:solidFill>
                  <a:srgbClr val="FF0000"/>
                </a:solidFill>
              </a:rPr>
              <a:t>4</a:t>
            </a:r>
            <a:r>
              <a:rPr lang="tr-TR" b="1" dirty="0">
                <a:solidFill>
                  <a:srgbClr val="FF0000"/>
                </a:solidFill>
              </a:rPr>
              <a:t>.</a:t>
            </a:r>
            <a:r>
              <a:rPr lang="en-GB" b="1" dirty="0">
                <a:solidFill>
                  <a:srgbClr val="FF0000"/>
                </a:solidFill>
              </a:rPr>
              <a:t>10</a:t>
            </a:r>
            <a:r>
              <a:rPr lang="tr-TR" b="1" dirty="0">
                <a:solidFill>
                  <a:srgbClr val="FF0000"/>
                </a:solidFill>
              </a:rPr>
              <a:t> </a:t>
            </a:r>
            <a:r>
              <a:rPr lang="en-US" b="1" dirty="0">
                <a:solidFill>
                  <a:schemeClr val="bg1"/>
                </a:solidFill>
              </a:rPr>
              <a:t>Conformance Rules</a:t>
            </a:r>
          </a:p>
        </p:txBody>
      </p:sp>
      <p:pic>
        <p:nvPicPr>
          <p:cNvPr id="7" name="Picture 6" descr="close up of circuit board">
            <a:extLst>
              <a:ext uri="{FF2B5EF4-FFF2-40B4-BE49-F238E27FC236}">
                <a16:creationId xmlns:a16="http://schemas.microsoft.com/office/drawing/2014/main" id="{F192D705-7268-5A25-AD8F-06588C5F43E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30000"/>
          </a:blip>
          <a:srcRect l="17220" r="9210" b="-1"/>
          <a:stretch/>
        </p:blipFill>
        <p:spPr>
          <a:xfrm>
            <a:off x="-10357" y="10"/>
            <a:ext cx="5917468" cy="6857990"/>
          </a:xfrm>
          <a:prstGeom prst="rect">
            <a:avLst/>
          </a:prstGeom>
        </p:spPr>
      </p:pic>
      <p:sp>
        <p:nvSpPr>
          <p:cNvPr id="10" name="Subtitle 2">
            <a:extLst>
              <a:ext uri="{FF2B5EF4-FFF2-40B4-BE49-F238E27FC236}">
                <a16:creationId xmlns:a16="http://schemas.microsoft.com/office/drawing/2014/main" id="{70C061D7-326A-BD31-7866-1B57FBB2EDC6}"/>
              </a:ext>
            </a:extLst>
          </p:cNvPr>
          <p:cNvSpPr txBox="1">
            <a:spLocks/>
          </p:cNvSpPr>
          <p:nvPr/>
        </p:nvSpPr>
        <p:spPr>
          <a:xfrm>
            <a:off x="-10358" y="152676"/>
            <a:ext cx="5982231" cy="132912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6000" b="1" dirty="0">
                <a:solidFill>
                  <a:srgbClr val="FF0000"/>
                </a:solidFill>
              </a:rPr>
              <a:t>Chapter 4</a:t>
            </a:r>
          </a:p>
          <a:p>
            <a:pPr marL="0" indent="0" algn="ctr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6000" b="1" dirty="0">
                <a:solidFill>
                  <a:srgbClr val="FF0000"/>
                </a:solidFill>
              </a:rPr>
              <a:t>Presenter:</a:t>
            </a:r>
          </a:p>
          <a:p>
            <a:pPr marL="0" indent="0" algn="ctr">
              <a:lnSpc>
                <a:spcPct val="100000"/>
              </a:lnSpc>
              <a:spcBef>
                <a:spcPts val="0"/>
              </a:spcBef>
              <a:buNone/>
            </a:pPr>
            <a:r>
              <a:rPr lang="en-GB" sz="6000" b="1" dirty="0">
                <a:solidFill>
                  <a:schemeClr val="bg1"/>
                </a:solidFill>
              </a:rPr>
              <a:t>Seyit Ko</a:t>
            </a:r>
            <a:r>
              <a:rPr lang="tr-TR" sz="6000" b="1" dirty="0">
                <a:solidFill>
                  <a:schemeClr val="bg1"/>
                </a:solidFill>
              </a:rPr>
              <a:t>çak</a:t>
            </a:r>
            <a:endParaRPr lang="en-US" sz="6000" b="1" i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0190002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70000"/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9FD38A6-785A-6B80-1928-191F7375B8C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F5B3412B-F35C-0E03-C5B3-4C7E26F099C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3876" y="698604"/>
            <a:ext cx="10724247" cy="2871910"/>
          </a:xfrm>
        </p:spPr>
        <p:txBody>
          <a:bodyPr>
            <a:noAutofit/>
          </a:bodyPr>
          <a:lstStyle/>
          <a:p>
            <a:pPr>
              <a:lnSpc>
                <a:spcPct val="110000"/>
              </a:lnSpc>
            </a:pPr>
            <a:r>
              <a:rPr lang="en-US" sz="2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Subprograms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define algorithms through procedures and functions, serving to compute values or perform actions</a:t>
            </a:r>
            <a:endParaRPr lang="tr-TR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10000"/>
              </a:lnSpc>
            </a:pPr>
            <a:r>
              <a:rPr lang="en-US" sz="2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Procedures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are subprograms that execute a series of statements to perform actions but do not return a value. They are called as statements and can modify the state of the program</a:t>
            </a:r>
            <a:endParaRPr lang="tr-TR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Functions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are classified as </a:t>
            </a:r>
            <a:r>
              <a:rPr lang="en-US" sz="2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pure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or </a:t>
            </a:r>
            <a:r>
              <a:rPr lang="en-US" sz="2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impure</a:t>
            </a:r>
            <a:endParaRPr lang="en-US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10000"/>
              </a:lnSpc>
            </a:pPr>
            <a:r>
              <a:rPr lang="en-US" sz="2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Packages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separate the declarations and bodies of these subprograms, allowing common resources to be shared</a:t>
            </a:r>
            <a:endParaRPr lang="tr-TR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10000"/>
              </a:lnSpc>
              <a:buNone/>
            </a:pPr>
            <a:endParaRPr kumimoji="0" lang="tr-TR" altLang="tr-TR" sz="20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10000"/>
              </a:lnSpc>
              <a:buNone/>
            </a:pPr>
            <a:br>
              <a:rPr kumimoji="0" lang="tr-TR" altLang="tr-TR" sz="27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kumimoji="0" lang="tr-TR" altLang="tr-TR" sz="27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10000"/>
              </a:lnSpc>
            </a:pPr>
            <a:endParaRPr lang="en-US" sz="27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endParaRPr lang="en-US" sz="2200" dirty="0"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 lvl="1"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endParaRPr lang="en-US" sz="2400" b="1" dirty="0">
              <a:solidFill>
                <a:schemeClr val="bg1"/>
              </a:solidFill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>
              <a:lnSpc>
                <a:spcPct val="110000"/>
              </a:lnSpc>
            </a:pPr>
            <a:endParaRPr lang="en-GB" b="1" dirty="0">
              <a:solidFill>
                <a:schemeClr val="bg1"/>
              </a:solidFill>
            </a:endParaRPr>
          </a:p>
          <a:p>
            <a:pPr lvl="1">
              <a:lnSpc>
                <a:spcPct val="110000"/>
              </a:lnSpc>
            </a:pPr>
            <a:endParaRPr lang="en-GB" b="1" dirty="0">
              <a:solidFill>
                <a:schemeClr val="bg1"/>
              </a:solidFill>
            </a:endParaRPr>
          </a:p>
          <a:p>
            <a:pPr lvl="1">
              <a:lnSpc>
                <a:spcPct val="110000"/>
              </a:lnSpc>
            </a:pPr>
            <a:endParaRPr lang="en-US" sz="2800" b="1" dirty="0">
              <a:solidFill>
                <a:schemeClr val="bg1"/>
              </a:solidFill>
            </a:endParaRP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810BBE1D-446D-314E-5CED-1DF84ADE15D0}"/>
              </a:ext>
            </a:extLst>
          </p:cNvPr>
          <p:cNvSpPr txBox="1">
            <a:spLocks/>
          </p:cNvSpPr>
          <p:nvPr/>
        </p:nvSpPr>
        <p:spPr bwMode="auto">
          <a:xfrm>
            <a:off x="0" y="0"/>
            <a:ext cx="12190832" cy="5424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02315" indent="-20231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Font typeface="Times" pitchFamily="18" charset="0"/>
              <a:buChar char="•"/>
              <a:defRPr sz="1600">
                <a:solidFill>
                  <a:srgbClr val="000000"/>
                </a:solidFill>
                <a:latin typeface="Vodafone Rg" pitchFamily="34" charset="0"/>
                <a:ea typeface="+mn-ea"/>
                <a:cs typeface="+mn-cs"/>
              </a:defRPr>
            </a:lvl1pPr>
            <a:lvl2pPr marL="399870" indent="-19636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500">
                <a:solidFill>
                  <a:srgbClr val="000000"/>
                </a:solidFill>
                <a:latin typeface="Vodafone Rg" pitchFamily="34" charset="0"/>
              </a:defRPr>
            </a:lvl2pPr>
            <a:lvl3pPr marL="602185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300">
                <a:solidFill>
                  <a:srgbClr val="000000"/>
                </a:solidFill>
                <a:latin typeface="Vodafone Rg" pitchFamily="34" charset="0"/>
              </a:defRPr>
            </a:lvl3pPr>
            <a:lvl4pPr marL="804501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4pPr>
            <a:lvl5pPr marL="1006816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5pPr>
            <a:lvl6pPr marL="1349561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6pPr>
            <a:lvl7pPr marL="1692308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7pPr>
            <a:lvl8pPr marL="2035052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8pPr>
            <a:lvl9pPr marL="2377797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			</a:t>
            </a:r>
            <a:r>
              <a:rPr lang="tr-TR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4</a:t>
            </a: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.</a:t>
            </a:r>
            <a:r>
              <a:rPr lang="tr-TR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1</a:t>
            </a: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 </a:t>
            </a:r>
            <a:r>
              <a:rPr lang="en-GB" sz="4000" b="1" dirty="0">
                <a:solidFill>
                  <a:schemeClr val="bg1"/>
                </a:solidFill>
                <a:latin typeface="Tw Cen MT (Body)"/>
                <a:cs typeface="Times New Roman" panose="02020603050405020304" pitchFamily="18" charset="0"/>
              </a:rPr>
              <a:t>GENERAL</a:t>
            </a:r>
            <a:endParaRPr lang="en-GB" sz="4000" b="1" i="1" dirty="0">
              <a:solidFill>
                <a:schemeClr val="bg1"/>
              </a:solidFill>
              <a:latin typeface="Tw Cen MT (Body)"/>
              <a:cs typeface="Times New Roman" panose="02020603050405020304" pitchFamily="18" charset="0"/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75C15BFC-1311-F12E-C683-B1F6A6B8705C}"/>
              </a:ext>
            </a:extLst>
          </p:cNvPr>
          <p:cNvSpPr txBox="1">
            <a:spLocks/>
          </p:cNvSpPr>
          <p:nvPr/>
        </p:nvSpPr>
        <p:spPr bwMode="auto">
          <a:xfrm>
            <a:off x="1168" y="3570514"/>
            <a:ext cx="12190832" cy="5424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02315" indent="-20231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Font typeface="Times" pitchFamily="18" charset="0"/>
              <a:buChar char="•"/>
              <a:defRPr sz="1600">
                <a:solidFill>
                  <a:srgbClr val="000000"/>
                </a:solidFill>
                <a:latin typeface="Vodafone Rg" pitchFamily="34" charset="0"/>
                <a:ea typeface="+mn-ea"/>
                <a:cs typeface="+mn-cs"/>
              </a:defRPr>
            </a:lvl1pPr>
            <a:lvl2pPr marL="399870" indent="-19636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500">
                <a:solidFill>
                  <a:srgbClr val="000000"/>
                </a:solidFill>
                <a:latin typeface="Vodafone Rg" pitchFamily="34" charset="0"/>
              </a:defRPr>
            </a:lvl2pPr>
            <a:lvl3pPr marL="602185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300">
                <a:solidFill>
                  <a:srgbClr val="000000"/>
                </a:solidFill>
                <a:latin typeface="Vodafone Rg" pitchFamily="34" charset="0"/>
              </a:defRPr>
            </a:lvl3pPr>
            <a:lvl4pPr marL="804501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4pPr>
            <a:lvl5pPr marL="1006816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5pPr>
            <a:lvl6pPr marL="1349561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6pPr>
            <a:lvl7pPr marL="1692308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7pPr>
            <a:lvl8pPr marL="2035052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8pPr>
            <a:lvl9pPr marL="2377797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			</a:t>
            </a:r>
            <a:r>
              <a:rPr lang="tr-TR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4</a:t>
            </a: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.</a:t>
            </a:r>
            <a:r>
              <a:rPr lang="tr-TR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2</a:t>
            </a: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 </a:t>
            </a:r>
            <a:r>
              <a:rPr lang="tr-TR" sz="4000" b="1" dirty="0">
                <a:solidFill>
                  <a:schemeClr val="bg1"/>
                </a:solidFill>
                <a:latin typeface="Tw Cen MT (Body)"/>
                <a:ea typeface="+mj-ea"/>
                <a:cs typeface="Times New Roman" panose="02020603050405020304" pitchFamily="18" charset="0"/>
              </a:rPr>
              <a:t>SUBPROGRAM DECLERATİONS </a:t>
            </a:r>
            <a:endParaRPr lang="en-GB" sz="4000" b="1" i="1" dirty="0">
              <a:solidFill>
                <a:schemeClr val="bg1"/>
              </a:solidFill>
              <a:latin typeface="Tw Cen MT (Body)"/>
              <a:cs typeface="Times New Roman" panose="02020603050405020304" pitchFamily="18" charset="0"/>
            </a:endParaRP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57BB7024-1D02-2C03-E3DE-CD75404BD9C7}"/>
              </a:ext>
            </a:extLst>
          </p:cNvPr>
          <p:cNvSpPr txBox="1">
            <a:spLocks/>
          </p:cNvSpPr>
          <p:nvPr/>
        </p:nvSpPr>
        <p:spPr>
          <a:xfrm>
            <a:off x="733292" y="4112968"/>
            <a:ext cx="10724247" cy="243648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10000"/>
              </a:lnSpc>
            </a:pP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Subprogram declarations define procedures or functions by specifying their designator, parameters, generics (if any), and for functions, the return type and whether it is pure or impure</a:t>
            </a:r>
            <a:endParaRPr lang="tr-TR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10000"/>
              </a:lnSpc>
            </a:pP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Procedures are always identified by a name, while functions can also be identified by operator symbols, enabling operator overloading</a:t>
            </a:r>
            <a:endParaRPr lang="tr-TR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Functions return a value, whereas procedures execute actions without returning any value and can modify external variables or signals</a:t>
            </a:r>
            <a:endParaRPr lang="tr-TR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tr-TR" sz="2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</a:t>
            </a:r>
            <a:endParaRPr lang="tr-TR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10000"/>
              </a:lnSpc>
              <a:buFont typeface="Arial" panose="020B0604020202020204" pitchFamily="34" charset="0"/>
              <a:buNone/>
            </a:pPr>
            <a:endParaRPr lang="tr-TR" altLang="tr-TR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10000"/>
              </a:lnSpc>
              <a:buFont typeface="Arial" panose="020B0604020202020204" pitchFamily="34" charset="0"/>
              <a:buNone/>
            </a:pPr>
            <a:br>
              <a:rPr lang="tr-TR" altLang="tr-TR" sz="27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tr-TR" altLang="tr-TR" sz="27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10000"/>
              </a:lnSpc>
            </a:pPr>
            <a:endParaRPr lang="en-US" sz="2700" dirty="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endParaRPr lang="en-US" sz="2200" dirty="0"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 lvl="1"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endParaRPr lang="en-US" sz="2400" b="1" dirty="0">
              <a:solidFill>
                <a:schemeClr val="bg1"/>
              </a:solidFill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>
              <a:lnSpc>
                <a:spcPct val="110000"/>
              </a:lnSpc>
            </a:pPr>
            <a:endParaRPr lang="en-GB" b="1" dirty="0">
              <a:solidFill>
                <a:schemeClr val="bg1"/>
              </a:solidFill>
            </a:endParaRPr>
          </a:p>
          <a:p>
            <a:pPr lvl="1">
              <a:lnSpc>
                <a:spcPct val="110000"/>
              </a:lnSpc>
            </a:pPr>
            <a:endParaRPr lang="en-GB" b="1" dirty="0">
              <a:solidFill>
                <a:schemeClr val="bg1"/>
              </a:solidFill>
            </a:endParaRPr>
          </a:p>
          <a:p>
            <a:pPr lvl="1">
              <a:lnSpc>
                <a:spcPct val="110000"/>
              </a:lnSpc>
            </a:pPr>
            <a:endParaRPr lang="en-US" sz="28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9989132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70000"/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0BD45BD-CFC0-315A-F4AA-58FC467D88D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6F31319C-6FA6-48C0-68BC-4FB3A1676923}"/>
              </a:ext>
            </a:extLst>
          </p:cNvPr>
          <p:cNvSpPr txBox="1">
            <a:spLocks/>
          </p:cNvSpPr>
          <p:nvPr/>
        </p:nvSpPr>
        <p:spPr bwMode="auto">
          <a:xfrm>
            <a:off x="0" y="0"/>
            <a:ext cx="12192000" cy="61324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02315" indent="-20231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Font typeface="Times" pitchFamily="18" charset="0"/>
              <a:buChar char="•"/>
              <a:defRPr sz="1600">
                <a:solidFill>
                  <a:srgbClr val="000000"/>
                </a:solidFill>
                <a:latin typeface="Vodafone Rg" pitchFamily="34" charset="0"/>
                <a:ea typeface="+mn-ea"/>
                <a:cs typeface="+mn-cs"/>
              </a:defRPr>
            </a:lvl1pPr>
            <a:lvl2pPr marL="399870" indent="-19636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500">
                <a:solidFill>
                  <a:srgbClr val="000000"/>
                </a:solidFill>
                <a:latin typeface="Vodafone Rg" pitchFamily="34" charset="0"/>
              </a:defRPr>
            </a:lvl2pPr>
            <a:lvl3pPr marL="602185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300">
                <a:solidFill>
                  <a:srgbClr val="000000"/>
                </a:solidFill>
                <a:latin typeface="Vodafone Rg" pitchFamily="34" charset="0"/>
              </a:defRPr>
            </a:lvl3pPr>
            <a:lvl4pPr marL="804501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4pPr>
            <a:lvl5pPr marL="1006816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5pPr>
            <a:lvl6pPr marL="1349561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6pPr>
            <a:lvl7pPr marL="1692308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7pPr>
            <a:lvl8pPr marL="2035052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8pPr>
            <a:lvl9pPr marL="2377797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9pPr>
          </a:lstStyle>
          <a:p>
            <a:pPr marL="0" indent="0">
              <a:buNone/>
            </a:pPr>
            <a:r>
              <a:rPr lang="en-GB" sz="4000" b="1" dirty="0">
                <a:solidFill>
                  <a:srgbClr val="FF0000"/>
                </a:solidFill>
                <a:latin typeface="Tw Cen MT (Body)"/>
                <a:cs typeface="Times New Roman" panose="02020603050405020304" pitchFamily="18" charset="0"/>
              </a:rPr>
              <a:t>			CODE</a:t>
            </a:r>
            <a:r>
              <a:rPr lang="tr-TR" sz="4000" b="1" dirty="0">
                <a:solidFill>
                  <a:srgbClr val="FF0000"/>
                </a:solidFill>
                <a:latin typeface="Tw Cen MT (Body)"/>
                <a:cs typeface="Times New Roman" panose="02020603050405020304" pitchFamily="18" charset="0"/>
              </a:rPr>
              <a:t> EXAMPLE</a:t>
            </a:r>
            <a:endParaRPr lang="en-US" sz="4000" b="1" dirty="0">
              <a:solidFill>
                <a:srgbClr val="FF0000"/>
              </a:solidFill>
              <a:latin typeface="Tw Cen MT (Body)"/>
              <a:cs typeface="Times New Roman" panose="02020603050405020304" pitchFamily="18" charset="0"/>
            </a:endParaRPr>
          </a:p>
          <a:p>
            <a:pPr marL="0" indent="0">
              <a:spcAft>
                <a:spcPts val="1200"/>
              </a:spcAft>
              <a:buNone/>
            </a:pPr>
            <a:endParaRPr lang="en-GB" sz="4000" b="1" i="1" dirty="0">
              <a:solidFill>
                <a:schemeClr val="bg1"/>
              </a:solidFill>
              <a:latin typeface="Tw Cen MT (Body)"/>
              <a:cs typeface="Times New Roman" panose="02020603050405020304" pitchFamily="18" charset="0"/>
            </a:endParaRPr>
          </a:p>
        </p:txBody>
      </p:sp>
      <p:sp>
        <p:nvSpPr>
          <p:cNvPr id="6" name="İçerik Yer Tutucusu 6">
            <a:extLst>
              <a:ext uri="{FF2B5EF4-FFF2-40B4-BE49-F238E27FC236}">
                <a16:creationId xmlns:a16="http://schemas.microsoft.com/office/drawing/2014/main" id="{949B958B-378F-BE44-9921-369DF545C24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5732" y="735358"/>
            <a:ext cx="6917268" cy="5837171"/>
          </a:xfrm>
        </p:spPr>
        <p:txBody>
          <a:bodyPr>
            <a:noAutofit/>
          </a:bodyPr>
          <a:lstStyle/>
          <a:p>
            <a:pPr marL="0" indent="0">
              <a:spcBef>
                <a:spcPts val="0"/>
              </a:spcBef>
              <a:buNone/>
            </a:pPr>
            <a:r>
              <a:rPr lang="tr-TR" sz="9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library</a:t>
            </a: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IEEE;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9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use</a:t>
            </a: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IEEE.std_logic_1164.all;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9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use</a:t>
            </a: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9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IEEE.numeric_std.all</a:t>
            </a: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endParaRPr lang="tr-TR" sz="9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entity </a:t>
            </a:r>
            <a:r>
              <a:rPr lang="tr-TR" sz="9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procedurewithclock</a:t>
            </a: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is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port (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tr-TR" sz="9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clk</a:t>
            </a: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: in </a:t>
            </a:r>
            <a:r>
              <a:rPr lang="tr-TR" sz="9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std_logic</a:t>
            </a: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reset : in </a:t>
            </a:r>
            <a:r>
              <a:rPr lang="tr-TR" sz="9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std_logic</a:t>
            </a: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tr-TR" sz="9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data_in</a:t>
            </a: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: in std_logic_vector(7 downto 0);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tr-TR" sz="9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data_out</a:t>
            </a: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: </a:t>
            </a:r>
            <a:r>
              <a:rPr lang="tr-TR" sz="9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out</a:t>
            </a: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std_logic_vector(7 downto 0)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9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end</a:t>
            </a: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9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procedurewithclock</a:t>
            </a: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endParaRPr lang="tr-TR" sz="9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tr-TR" sz="9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architecture</a:t>
            </a: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9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behavioral</a:t>
            </a: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of </a:t>
            </a:r>
            <a:r>
              <a:rPr lang="tr-TR" sz="9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procedurewithclock</a:t>
            </a: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is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procedure </a:t>
            </a:r>
            <a:r>
              <a:rPr lang="tr-TR" sz="9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updatevalue</a:t>
            </a: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signal </a:t>
            </a:r>
            <a:r>
              <a:rPr lang="tr-TR" sz="9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clk</a:t>
            </a: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: in </a:t>
            </a:r>
            <a:r>
              <a:rPr lang="tr-TR" sz="9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std_logic</a:t>
            </a: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signal reset : in </a:t>
            </a:r>
            <a:r>
              <a:rPr lang="tr-TR" sz="9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std_logic</a:t>
            </a: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signal </a:t>
            </a:r>
            <a:r>
              <a:rPr lang="tr-TR" sz="9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data_in</a:t>
            </a: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: in std_logic_vector(7 downto 0);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tr-TR" sz="9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variable</a:t>
            </a: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9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data_out</a:t>
            </a: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: </a:t>
            </a:r>
            <a:r>
              <a:rPr lang="tr-TR" sz="9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inout</a:t>
            </a: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std_logic_vector(7 downto 0)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) is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tr-TR" sz="9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begin</a:t>
            </a:r>
            <a:endParaRPr lang="tr-TR" sz="9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tr-TR" sz="9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if</a:t>
            </a: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reset = '1' </a:t>
            </a:r>
            <a:r>
              <a:rPr lang="tr-TR" sz="9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then</a:t>
            </a:r>
            <a:endParaRPr lang="tr-TR" sz="9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tr-TR" sz="9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data_out</a:t>
            </a: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:= (</a:t>
            </a:r>
            <a:r>
              <a:rPr lang="tr-TR" sz="9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others</a:t>
            </a: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=&gt; '0');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tr-TR" sz="9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elsif</a:t>
            </a: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9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rising_edge</a:t>
            </a: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tr-TR" sz="9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clk</a:t>
            </a: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 </a:t>
            </a:r>
            <a:r>
              <a:rPr lang="tr-TR" sz="9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then</a:t>
            </a:r>
            <a:endParaRPr lang="tr-TR" sz="9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tr-TR" sz="9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data_out</a:t>
            </a: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:= </a:t>
            </a:r>
            <a:r>
              <a:rPr lang="tr-TR" sz="9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data_in</a:t>
            </a: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tr-TR" sz="9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end</a:t>
            </a: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9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if</a:t>
            </a: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tr-TR" sz="9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end</a:t>
            </a: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procedure;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9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begin</a:t>
            </a:r>
            <a:endParaRPr lang="tr-TR" sz="9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tr-TR" sz="9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process</a:t>
            </a: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tr-TR" sz="9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clk</a:t>
            </a: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reset)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tr-TR" sz="9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variable</a:t>
            </a: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9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temp_data</a:t>
            </a: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: std_logic_vector(7 downto 0); 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tr-TR" sz="9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begin</a:t>
            </a:r>
            <a:endParaRPr lang="tr-TR" sz="9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tr-TR" sz="9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updatevalue</a:t>
            </a: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tr-TR" sz="9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clk</a:t>
            </a: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reset, </a:t>
            </a:r>
            <a:r>
              <a:rPr lang="tr-TR" sz="9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data_in</a:t>
            </a: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tr-TR" sz="9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temp_data</a:t>
            </a: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); 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tr-TR" sz="9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data_out</a:t>
            </a: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&lt;= </a:t>
            </a:r>
            <a:r>
              <a:rPr lang="tr-TR" sz="9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temp_data</a:t>
            </a: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 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tr-TR" sz="9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end</a:t>
            </a: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9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process</a:t>
            </a: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9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end</a:t>
            </a: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9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behavioral</a:t>
            </a:r>
            <a:r>
              <a:rPr lang="tr-TR" sz="9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</p:txBody>
      </p:sp>
      <p:pic>
        <p:nvPicPr>
          <p:cNvPr id="4" name="Resim 3" descr="metin, ekran görüntüsü, sayı, numara, yazı tipi içeren bir resim&#10;&#10;Açıklama otomatik olarak oluşturuldu">
            <a:extLst>
              <a:ext uri="{FF2B5EF4-FFF2-40B4-BE49-F238E27FC236}">
                <a16:creationId xmlns:a16="http://schemas.microsoft.com/office/drawing/2014/main" id="{F429AB43-EA01-E6B0-B51C-56705E1BCE5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93000" y="1471473"/>
            <a:ext cx="4590399" cy="39150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755104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70000"/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CA0C149-BBDA-0A55-39F7-EF53B4B6007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3525874F-D280-46E1-47F5-A8804C10265A}"/>
              </a:ext>
            </a:extLst>
          </p:cNvPr>
          <p:cNvSpPr txBox="1">
            <a:spLocks/>
          </p:cNvSpPr>
          <p:nvPr/>
        </p:nvSpPr>
        <p:spPr bwMode="auto">
          <a:xfrm>
            <a:off x="1168" y="0"/>
            <a:ext cx="12190832" cy="5424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02315" indent="-20231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Font typeface="Times" pitchFamily="18" charset="0"/>
              <a:buChar char="•"/>
              <a:defRPr sz="1600">
                <a:solidFill>
                  <a:srgbClr val="000000"/>
                </a:solidFill>
                <a:latin typeface="Vodafone Rg" pitchFamily="34" charset="0"/>
                <a:ea typeface="+mn-ea"/>
                <a:cs typeface="+mn-cs"/>
              </a:defRPr>
            </a:lvl1pPr>
            <a:lvl2pPr marL="399870" indent="-19636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500">
                <a:solidFill>
                  <a:srgbClr val="000000"/>
                </a:solidFill>
                <a:latin typeface="Vodafone Rg" pitchFamily="34" charset="0"/>
              </a:defRPr>
            </a:lvl2pPr>
            <a:lvl3pPr marL="602185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300">
                <a:solidFill>
                  <a:srgbClr val="000000"/>
                </a:solidFill>
                <a:latin typeface="Vodafone Rg" pitchFamily="34" charset="0"/>
              </a:defRPr>
            </a:lvl3pPr>
            <a:lvl4pPr marL="804501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4pPr>
            <a:lvl5pPr marL="1006816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5pPr>
            <a:lvl6pPr marL="1349561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6pPr>
            <a:lvl7pPr marL="1692308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7pPr>
            <a:lvl8pPr marL="2035052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8pPr>
            <a:lvl9pPr marL="2377797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			</a:t>
            </a:r>
            <a:r>
              <a:rPr lang="tr-TR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4</a:t>
            </a: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.</a:t>
            </a:r>
            <a:r>
              <a:rPr lang="tr-TR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2</a:t>
            </a: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 </a:t>
            </a:r>
            <a:r>
              <a:rPr lang="tr-TR" sz="4000" b="1" dirty="0">
                <a:solidFill>
                  <a:schemeClr val="bg1"/>
                </a:solidFill>
                <a:latin typeface="Tw Cen MT (Body)"/>
                <a:ea typeface="+mj-ea"/>
                <a:cs typeface="Times New Roman" panose="02020603050405020304" pitchFamily="18" charset="0"/>
              </a:rPr>
              <a:t>SUBPROGRAM DECLARATİONS </a:t>
            </a:r>
            <a:endParaRPr lang="en-GB" sz="4000" b="1" i="1" dirty="0">
              <a:solidFill>
                <a:schemeClr val="bg1"/>
              </a:solidFill>
              <a:latin typeface="Tw Cen MT (Body)"/>
              <a:cs typeface="Times New Roman" panose="02020603050405020304" pitchFamily="18" charset="0"/>
            </a:endParaRP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49AD6CAC-6E1A-2F9E-189C-D025C3E07DC4}"/>
              </a:ext>
            </a:extLst>
          </p:cNvPr>
          <p:cNvSpPr txBox="1">
            <a:spLocks/>
          </p:cNvSpPr>
          <p:nvPr/>
        </p:nvSpPr>
        <p:spPr>
          <a:xfrm>
            <a:off x="733876" y="716625"/>
            <a:ext cx="10724247" cy="323730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Pure functions always return the same output for the same input values</a:t>
            </a:r>
            <a:endParaRPr lang="tr-TR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Impure functions may produce different outputs for the same inputs or modify external variables or signals</a:t>
            </a:r>
            <a:endParaRPr lang="tr-TR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Constant parameters allow read-only access, while variable parameters allow both reading and writing of values during subprogram execution.</a:t>
            </a:r>
            <a:endParaRPr lang="tr-TR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Signal parameters pass references to signals, their drivers, or both into the subprogram call Assignments to signal parameters directly affect the actual signal drivers associated with them</a:t>
            </a:r>
            <a:endParaRPr lang="tr-TR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10000"/>
              </a:lnSpc>
              <a:buFont typeface="Arial" panose="020B0604020202020204" pitchFamily="34" charset="0"/>
              <a:buNone/>
            </a:pPr>
            <a:endParaRPr lang="tr-TR" altLang="tr-TR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10000"/>
              </a:lnSpc>
              <a:buFont typeface="Arial" panose="020B0604020202020204" pitchFamily="34" charset="0"/>
              <a:buNone/>
            </a:pPr>
            <a:br>
              <a:rPr lang="tr-TR" altLang="tr-TR" sz="27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tr-TR" altLang="tr-TR" sz="27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10000"/>
              </a:lnSpc>
            </a:pPr>
            <a:endParaRPr lang="en-US" sz="2700" dirty="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endParaRPr lang="en-US" sz="2200" dirty="0"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 lvl="1"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endParaRPr lang="en-US" sz="2400" b="1" dirty="0">
              <a:solidFill>
                <a:schemeClr val="bg1"/>
              </a:solidFill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>
              <a:lnSpc>
                <a:spcPct val="110000"/>
              </a:lnSpc>
            </a:pPr>
            <a:endParaRPr lang="en-GB" b="1" dirty="0">
              <a:solidFill>
                <a:schemeClr val="bg1"/>
              </a:solidFill>
            </a:endParaRPr>
          </a:p>
          <a:p>
            <a:pPr lvl="1">
              <a:lnSpc>
                <a:spcPct val="110000"/>
              </a:lnSpc>
            </a:pPr>
            <a:endParaRPr lang="en-GB" b="1" dirty="0">
              <a:solidFill>
                <a:schemeClr val="bg1"/>
              </a:solidFill>
            </a:endParaRPr>
          </a:p>
          <a:p>
            <a:pPr lvl="1">
              <a:lnSpc>
                <a:spcPct val="110000"/>
              </a:lnSpc>
            </a:pPr>
            <a:endParaRPr lang="en-US" sz="2800" b="1" dirty="0">
              <a:solidFill>
                <a:schemeClr val="bg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2D7645-A16B-EAE1-3C15-045C2BAA71E3}"/>
              </a:ext>
            </a:extLst>
          </p:cNvPr>
          <p:cNvSpPr txBox="1">
            <a:spLocks/>
          </p:cNvSpPr>
          <p:nvPr/>
        </p:nvSpPr>
        <p:spPr bwMode="auto">
          <a:xfrm>
            <a:off x="0" y="3959358"/>
            <a:ext cx="12190832" cy="5424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02315" indent="-20231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Font typeface="Times" pitchFamily="18" charset="0"/>
              <a:buChar char="•"/>
              <a:defRPr sz="1600">
                <a:solidFill>
                  <a:srgbClr val="000000"/>
                </a:solidFill>
                <a:latin typeface="Vodafone Rg" pitchFamily="34" charset="0"/>
                <a:ea typeface="+mn-ea"/>
                <a:cs typeface="+mn-cs"/>
              </a:defRPr>
            </a:lvl1pPr>
            <a:lvl2pPr marL="399870" indent="-19636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500">
                <a:solidFill>
                  <a:srgbClr val="000000"/>
                </a:solidFill>
                <a:latin typeface="Vodafone Rg" pitchFamily="34" charset="0"/>
              </a:defRPr>
            </a:lvl2pPr>
            <a:lvl3pPr marL="602185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300">
                <a:solidFill>
                  <a:srgbClr val="000000"/>
                </a:solidFill>
                <a:latin typeface="Vodafone Rg" pitchFamily="34" charset="0"/>
              </a:defRPr>
            </a:lvl3pPr>
            <a:lvl4pPr marL="804501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4pPr>
            <a:lvl5pPr marL="1006816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5pPr>
            <a:lvl6pPr marL="1349561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6pPr>
            <a:lvl7pPr marL="1692308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7pPr>
            <a:lvl8pPr marL="2035052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8pPr>
            <a:lvl9pPr marL="2377797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			</a:t>
            </a:r>
            <a:r>
              <a:rPr lang="tr-TR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4</a:t>
            </a: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.</a:t>
            </a:r>
            <a:r>
              <a:rPr lang="tr-TR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3</a:t>
            </a: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 </a:t>
            </a:r>
            <a:r>
              <a:rPr lang="tr-TR" sz="4000" b="1" dirty="0">
                <a:solidFill>
                  <a:schemeClr val="bg1"/>
                </a:solidFill>
                <a:latin typeface="Tw Cen MT (Body)"/>
                <a:ea typeface="+mj-ea"/>
                <a:cs typeface="Times New Roman" panose="02020603050405020304" pitchFamily="18" charset="0"/>
              </a:rPr>
              <a:t>SUBPROGRAM BODIES </a:t>
            </a:r>
            <a:endParaRPr lang="en-GB" sz="4000" b="1" i="1" dirty="0">
              <a:solidFill>
                <a:schemeClr val="bg1"/>
              </a:solidFill>
              <a:latin typeface="Tw Cen MT (Body)"/>
              <a:cs typeface="Times New Roman" panose="02020603050405020304" pitchFamily="18" charset="0"/>
            </a:endParaRP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C96512AB-F4E0-B608-C766-55D96C20DB0F}"/>
              </a:ext>
            </a:extLst>
          </p:cNvPr>
          <p:cNvSpPr txBox="1">
            <a:spLocks/>
          </p:cNvSpPr>
          <p:nvPr/>
        </p:nvSpPr>
        <p:spPr>
          <a:xfrm>
            <a:off x="733292" y="4501812"/>
            <a:ext cx="10724247" cy="81525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 body consists of three main parts: specification (definition of parameters and type), declarative part (variables, constants, or nested subprograms), and statement part (sequential operations)</a:t>
            </a:r>
            <a:endParaRPr lang="tr-TR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10000"/>
              </a:lnSpc>
              <a:buFont typeface="Arial" panose="020B0604020202020204" pitchFamily="34" charset="0"/>
              <a:buNone/>
            </a:pPr>
            <a:endParaRPr lang="tr-TR" altLang="tr-TR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10000"/>
              </a:lnSpc>
              <a:buFont typeface="Arial" panose="020B0604020202020204" pitchFamily="34" charset="0"/>
              <a:buNone/>
            </a:pPr>
            <a:br>
              <a:rPr lang="tr-TR" altLang="tr-TR" sz="27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tr-TR" altLang="tr-TR" sz="27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10000"/>
              </a:lnSpc>
            </a:pPr>
            <a:endParaRPr lang="en-US" sz="2700" dirty="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endParaRPr lang="en-US" sz="2200" dirty="0"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 lvl="1"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endParaRPr lang="en-US" sz="2400" b="1" dirty="0">
              <a:solidFill>
                <a:schemeClr val="bg1"/>
              </a:solidFill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>
              <a:lnSpc>
                <a:spcPct val="110000"/>
              </a:lnSpc>
            </a:pPr>
            <a:endParaRPr lang="en-GB" b="1" dirty="0">
              <a:solidFill>
                <a:schemeClr val="bg1"/>
              </a:solidFill>
            </a:endParaRPr>
          </a:p>
          <a:p>
            <a:pPr lvl="1">
              <a:lnSpc>
                <a:spcPct val="110000"/>
              </a:lnSpc>
            </a:pPr>
            <a:endParaRPr lang="en-GB" b="1" dirty="0">
              <a:solidFill>
                <a:schemeClr val="bg1"/>
              </a:solidFill>
            </a:endParaRPr>
          </a:p>
          <a:p>
            <a:pPr lvl="1">
              <a:lnSpc>
                <a:spcPct val="110000"/>
              </a:lnSpc>
            </a:pPr>
            <a:endParaRPr lang="en-US" sz="2800" b="1" dirty="0">
              <a:solidFill>
                <a:schemeClr val="bg1"/>
              </a:solidFill>
            </a:endParaRP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62D805BA-A4E3-8CDF-616A-62A802462915}"/>
              </a:ext>
            </a:extLst>
          </p:cNvPr>
          <p:cNvSpPr txBox="1">
            <a:spLocks/>
          </p:cNvSpPr>
          <p:nvPr/>
        </p:nvSpPr>
        <p:spPr bwMode="auto">
          <a:xfrm>
            <a:off x="1168" y="5317067"/>
            <a:ext cx="12190832" cy="5424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02315" indent="-20231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Font typeface="Times" pitchFamily="18" charset="0"/>
              <a:buChar char="•"/>
              <a:defRPr sz="1600">
                <a:solidFill>
                  <a:srgbClr val="000000"/>
                </a:solidFill>
                <a:latin typeface="Vodafone Rg" pitchFamily="34" charset="0"/>
                <a:ea typeface="+mn-ea"/>
                <a:cs typeface="+mn-cs"/>
              </a:defRPr>
            </a:lvl1pPr>
            <a:lvl2pPr marL="399870" indent="-19636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500">
                <a:solidFill>
                  <a:srgbClr val="000000"/>
                </a:solidFill>
                <a:latin typeface="Vodafone Rg" pitchFamily="34" charset="0"/>
              </a:defRPr>
            </a:lvl2pPr>
            <a:lvl3pPr marL="602185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300">
                <a:solidFill>
                  <a:srgbClr val="000000"/>
                </a:solidFill>
                <a:latin typeface="Vodafone Rg" pitchFamily="34" charset="0"/>
              </a:defRPr>
            </a:lvl3pPr>
            <a:lvl4pPr marL="804501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4pPr>
            <a:lvl5pPr marL="1006816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5pPr>
            <a:lvl6pPr marL="1349561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6pPr>
            <a:lvl7pPr marL="1692308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7pPr>
            <a:lvl8pPr marL="2035052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8pPr>
            <a:lvl9pPr marL="2377797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			</a:t>
            </a:r>
            <a:r>
              <a:rPr lang="tr-TR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4</a:t>
            </a: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.</a:t>
            </a:r>
            <a:r>
              <a:rPr lang="tr-TR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4</a:t>
            </a: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 </a:t>
            </a:r>
            <a:r>
              <a:rPr lang="tr-TR" sz="3600" b="1" dirty="0">
                <a:solidFill>
                  <a:schemeClr val="bg1"/>
                </a:solidFill>
                <a:latin typeface="Tw Cen MT (Body)"/>
                <a:ea typeface="+mj-ea"/>
                <a:cs typeface="Times New Roman" panose="02020603050405020304" pitchFamily="18" charset="0"/>
              </a:rPr>
              <a:t>SUBPROGRAM INSTANTIATION DECLARATIONS</a:t>
            </a:r>
            <a:endParaRPr lang="en-GB" sz="3600" b="1" i="1" dirty="0">
              <a:solidFill>
                <a:schemeClr val="bg1"/>
              </a:solidFill>
              <a:latin typeface="Tw Cen MT (Body)"/>
              <a:cs typeface="Times New Roman" panose="02020603050405020304" pitchFamily="18" charset="0"/>
            </a:endParaRP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0009E90F-CCAA-3F94-BA10-A500CF3195A5}"/>
              </a:ext>
            </a:extLst>
          </p:cNvPr>
          <p:cNvSpPr txBox="1">
            <a:spLocks/>
          </p:cNvSpPr>
          <p:nvPr/>
        </p:nvSpPr>
        <p:spPr>
          <a:xfrm>
            <a:off x="733292" y="5958079"/>
            <a:ext cx="10724247" cy="123858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Subprogram instantiation customizes a general subprogram template into an independent version with specific parameters or generics</a:t>
            </a:r>
            <a:endParaRPr lang="tr-TR" altLang="tr-TR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10000"/>
              </a:lnSpc>
              <a:buFont typeface="Arial" panose="020B0604020202020204" pitchFamily="34" charset="0"/>
              <a:buNone/>
            </a:pPr>
            <a:br>
              <a:rPr lang="tr-TR" altLang="tr-TR" sz="27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tr-TR" altLang="tr-TR" sz="27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10000"/>
              </a:lnSpc>
            </a:pPr>
            <a:endParaRPr lang="en-US" sz="2700" dirty="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endParaRPr lang="en-US" sz="2200" dirty="0"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 lvl="1"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endParaRPr lang="en-US" sz="2400" b="1" dirty="0">
              <a:solidFill>
                <a:schemeClr val="bg1"/>
              </a:solidFill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>
              <a:lnSpc>
                <a:spcPct val="110000"/>
              </a:lnSpc>
            </a:pPr>
            <a:endParaRPr lang="en-GB" b="1" dirty="0">
              <a:solidFill>
                <a:schemeClr val="bg1"/>
              </a:solidFill>
            </a:endParaRPr>
          </a:p>
          <a:p>
            <a:pPr lvl="1">
              <a:lnSpc>
                <a:spcPct val="110000"/>
              </a:lnSpc>
            </a:pPr>
            <a:endParaRPr lang="en-GB" b="1" dirty="0">
              <a:solidFill>
                <a:schemeClr val="bg1"/>
              </a:solidFill>
            </a:endParaRPr>
          </a:p>
          <a:p>
            <a:pPr lvl="1">
              <a:lnSpc>
                <a:spcPct val="110000"/>
              </a:lnSpc>
            </a:pPr>
            <a:endParaRPr lang="en-US" sz="28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9907759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70000"/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33E7F14-7F3F-6A88-1313-C9F75F6E297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1F1A5C11-DDFA-AE3C-AE2C-52A092A86F6E}"/>
              </a:ext>
            </a:extLst>
          </p:cNvPr>
          <p:cNvSpPr txBox="1">
            <a:spLocks/>
          </p:cNvSpPr>
          <p:nvPr/>
        </p:nvSpPr>
        <p:spPr bwMode="auto">
          <a:xfrm>
            <a:off x="0" y="0"/>
            <a:ext cx="12192000" cy="61324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02315" indent="-20231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Font typeface="Times" pitchFamily="18" charset="0"/>
              <a:buChar char="•"/>
              <a:defRPr sz="1600">
                <a:solidFill>
                  <a:srgbClr val="000000"/>
                </a:solidFill>
                <a:latin typeface="Vodafone Rg" pitchFamily="34" charset="0"/>
                <a:ea typeface="+mn-ea"/>
                <a:cs typeface="+mn-cs"/>
              </a:defRPr>
            </a:lvl1pPr>
            <a:lvl2pPr marL="399870" indent="-19636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500">
                <a:solidFill>
                  <a:srgbClr val="000000"/>
                </a:solidFill>
                <a:latin typeface="Vodafone Rg" pitchFamily="34" charset="0"/>
              </a:defRPr>
            </a:lvl2pPr>
            <a:lvl3pPr marL="602185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300">
                <a:solidFill>
                  <a:srgbClr val="000000"/>
                </a:solidFill>
                <a:latin typeface="Vodafone Rg" pitchFamily="34" charset="0"/>
              </a:defRPr>
            </a:lvl3pPr>
            <a:lvl4pPr marL="804501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4pPr>
            <a:lvl5pPr marL="1006816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5pPr>
            <a:lvl6pPr marL="1349561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6pPr>
            <a:lvl7pPr marL="1692308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7pPr>
            <a:lvl8pPr marL="2035052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8pPr>
            <a:lvl9pPr marL="2377797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9pPr>
          </a:lstStyle>
          <a:p>
            <a:pPr marL="0" indent="0">
              <a:buNone/>
            </a:pPr>
            <a:r>
              <a:rPr lang="en-GB" sz="4000" b="1" dirty="0">
                <a:solidFill>
                  <a:srgbClr val="FF0000"/>
                </a:solidFill>
                <a:latin typeface="Tw Cen MT (Body)"/>
                <a:cs typeface="Times New Roman" panose="02020603050405020304" pitchFamily="18" charset="0"/>
              </a:rPr>
              <a:t>			CODE</a:t>
            </a:r>
            <a:r>
              <a:rPr lang="tr-TR" sz="4000" b="1" dirty="0">
                <a:solidFill>
                  <a:srgbClr val="FF0000"/>
                </a:solidFill>
                <a:latin typeface="Tw Cen MT (Body)"/>
                <a:cs typeface="Times New Roman" panose="02020603050405020304" pitchFamily="18" charset="0"/>
              </a:rPr>
              <a:t> EXAMPLE</a:t>
            </a:r>
            <a:endParaRPr lang="en-US" sz="4000" b="1" dirty="0">
              <a:solidFill>
                <a:srgbClr val="FF0000"/>
              </a:solidFill>
              <a:latin typeface="Tw Cen MT (Body)"/>
              <a:cs typeface="Times New Roman" panose="02020603050405020304" pitchFamily="18" charset="0"/>
            </a:endParaRPr>
          </a:p>
          <a:p>
            <a:pPr marL="0" indent="0">
              <a:spcAft>
                <a:spcPts val="1200"/>
              </a:spcAft>
              <a:buNone/>
            </a:pPr>
            <a:endParaRPr lang="en-GB" sz="4000" b="1" i="1" dirty="0">
              <a:solidFill>
                <a:schemeClr val="bg1"/>
              </a:solidFill>
              <a:latin typeface="Tw Cen MT (Body)"/>
              <a:cs typeface="Times New Roman" panose="02020603050405020304" pitchFamily="18" charset="0"/>
            </a:endParaRPr>
          </a:p>
        </p:txBody>
      </p:sp>
      <p:sp>
        <p:nvSpPr>
          <p:cNvPr id="6" name="İçerik Yer Tutucusu 6">
            <a:extLst>
              <a:ext uri="{FF2B5EF4-FFF2-40B4-BE49-F238E27FC236}">
                <a16:creationId xmlns:a16="http://schemas.microsoft.com/office/drawing/2014/main" id="{403CD9DF-6E82-BFA7-8407-A1BE6B999A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93372" y="616890"/>
            <a:ext cx="4931228" cy="6092355"/>
          </a:xfrm>
        </p:spPr>
        <p:txBody>
          <a:bodyPr>
            <a:normAutofit fontScale="55000" lnSpcReduction="20000"/>
          </a:bodyPr>
          <a:lstStyle/>
          <a:p>
            <a:pPr marL="0" indent="0">
              <a:spcBef>
                <a:spcPts val="0"/>
              </a:spcBef>
              <a:buNone/>
            </a:pP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library IEEE;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use IEEE.std_logic_1164.all;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use </a:t>
            </a:r>
            <a:r>
              <a:rPr lang="en-US" sz="2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IEEE.numeric_std.all</a:t>
            </a: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endParaRPr lang="en-US" sz="26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package </a:t>
            </a:r>
            <a:r>
              <a:rPr lang="en-US" sz="2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my_subprograms</a:t>
            </a: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is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function </a:t>
            </a:r>
            <a:r>
              <a:rPr lang="en-US" sz="2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add_integer</a:t>
            </a: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(a, b: integer) return integer;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end </a:t>
            </a:r>
            <a:r>
              <a:rPr lang="en-US" sz="2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my_subprograms</a:t>
            </a: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endParaRPr lang="en-US" sz="26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package body </a:t>
            </a:r>
            <a:r>
              <a:rPr lang="en-US" sz="2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my_subprograms</a:t>
            </a: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is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function </a:t>
            </a:r>
            <a:r>
              <a:rPr lang="en-US" sz="2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add_integer</a:t>
            </a: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(a, b: integer) return integer is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begin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return a + b;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end </a:t>
            </a:r>
            <a:r>
              <a:rPr lang="en-US" sz="2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add_integer</a:t>
            </a: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end </a:t>
            </a:r>
            <a:r>
              <a:rPr lang="en-US" sz="2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my_subprograms</a:t>
            </a: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endParaRPr lang="en-US" sz="26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use </a:t>
            </a:r>
            <a:r>
              <a:rPr lang="en-US" sz="2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work.my_subprograms.all</a:t>
            </a: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endParaRPr lang="en-US" sz="26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entity </a:t>
            </a:r>
            <a:r>
              <a:rPr lang="en-US" sz="2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subprograminstantiationexample</a:t>
            </a: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is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port (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a, b       : in  integer;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c, d       : in  integer;  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en-US" sz="2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result_int</a:t>
            </a: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: out integer;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en-US" sz="2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result_real</a:t>
            </a: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out integer  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end </a:t>
            </a:r>
            <a:r>
              <a:rPr lang="en-US" sz="2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subprograminstantiationexample</a:t>
            </a: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endParaRPr lang="tr-TR" dirty="0">
              <a:solidFill>
                <a:schemeClr val="bg1"/>
              </a:solidFill>
              <a:latin typeface="Times New Roman" panose="02020603050405020304" pitchFamily="18" charset="0"/>
              <a:ea typeface="ADLaM Display" panose="020F0502020204030204" pitchFamily="2" charset="0"/>
              <a:cs typeface="Times New Roman" panose="02020603050405020304" pitchFamily="18" charset="0"/>
            </a:endParaRPr>
          </a:p>
        </p:txBody>
      </p:sp>
      <p:sp>
        <p:nvSpPr>
          <p:cNvPr id="3" name="İçerik Yer Tutucusu 6">
            <a:extLst>
              <a:ext uri="{FF2B5EF4-FFF2-40B4-BE49-F238E27FC236}">
                <a16:creationId xmlns:a16="http://schemas.microsoft.com/office/drawing/2014/main" id="{CA6D25FF-4EC9-4C5C-4196-09185EF324DC}"/>
              </a:ext>
            </a:extLst>
          </p:cNvPr>
          <p:cNvSpPr txBox="1">
            <a:spLocks/>
          </p:cNvSpPr>
          <p:nvPr/>
        </p:nvSpPr>
        <p:spPr>
          <a:xfrm>
            <a:off x="6415314" y="613245"/>
            <a:ext cx="5458439" cy="6092355"/>
          </a:xfrm>
          <a:prstGeom prst="rect">
            <a:avLst/>
          </a:prstGeom>
        </p:spPr>
        <p:txBody>
          <a:bodyPr vert="horz" lIns="91440" tIns="45720" rIns="91440" bIns="45720" rtlCol="0">
            <a:normAutofit fontScale="62500" lnSpcReduction="20000"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architecture behavioral of </a:t>
            </a:r>
            <a:r>
              <a:rPr lang="en-US" sz="2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subprograminstantiationexample</a:t>
            </a: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is</a:t>
            </a:r>
          </a:p>
          <a:p>
            <a:pPr marL="0" indent="0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constant threshold : integer := 10;</a:t>
            </a:r>
          </a:p>
          <a:p>
            <a:pPr marL="0" indent="0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begin</a:t>
            </a:r>
          </a:p>
          <a:p>
            <a:pPr marL="0" indent="0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process(a, b, c, d)</a:t>
            </a:r>
          </a:p>
          <a:p>
            <a:pPr marL="0" indent="0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variable </a:t>
            </a:r>
            <a:r>
              <a:rPr lang="en-US" sz="2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tempresultint</a:t>
            </a: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: integer; --temporary storage</a:t>
            </a:r>
          </a:p>
          <a:p>
            <a:pPr marL="0" indent="0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variable </a:t>
            </a:r>
            <a:r>
              <a:rPr lang="en-US" sz="2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tempresultreal</a:t>
            </a: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: integer; </a:t>
            </a:r>
          </a:p>
          <a:p>
            <a:pPr marL="0" indent="0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begin</a:t>
            </a:r>
          </a:p>
          <a:p>
            <a:pPr marL="0" indent="0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if (a &gt; threshold and b &gt; threshold) then</a:t>
            </a:r>
          </a:p>
          <a:p>
            <a:pPr marL="0" indent="0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en-US" sz="2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tempresultint</a:t>
            </a: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:= </a:t>
            </a:r>
            <a:r>
              <a:rPr lang="en-US" sz="2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add_integer</a:t>
            </a: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(a, b); </a:t>
            </a:r>
          </a:p>
          <a:p>
            <a:pPr marL="0" indent="0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en-US" sz="2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result_int</a:t>
            </a: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&lt;= </a:t>
            </a:r>
            <a:r>
              <a:rPr lang="en-US" sz="2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tempresultint</a:t>
            </a: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else</a:t>
            </a:r>
          </a:p>
          <a:p>
            <a:pPr marL="0" indent="0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en-US" sz="2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result_int</a:t>
            </a: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&lt;= 0; </a:t>
            </a:r>
          </a:p>
          <a:p>
            <a:pPr marL="0" indent="0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end if;</a:t>
            </a:r>
          </a:p>
          <a:p>
            <a:pPr marL="0" indent="0">
              <a:spcBef>
                <a:spcPts val="0"/>
              </a:spcBef>
              <a:buFont typeface="Arial" panose="020B0604020202020204" pitchFamily="34" charset="0"/>
              <a:buNone/>
            </a:pPr>
            <a:endParaRPr lang="en-US" sz="26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if (c &gt; threshold and d &gt; threshold) then </a:t>
            </a:r>
          </a:p>
          <a:p>
            <a:pPr marL="0" indent="0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en-US" sz="2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tempresultreal</a:t>
            </a: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:= </a:t>
            </a:r>
            <a:r>
              <a:rPr lang="en-US" sz="2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add_integer</a:t>
            </a: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(c, d); </a:t>
            </a:r>
          </a:p>
          <a:p>
            <a:pPr marL="0" indent="0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en-US" sz="2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result_real</a:t>
            </a: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&lt;= </a:t>
            </a:r>
            <a:r>
              <a:rPr lang="en-US" sz="2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tempresultreal</a:t>
            </a: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else</a:t>
            </a:r>
          </a:p>
          <a:p>
            <a:pPr marL="0" indent="0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en-US" sz="2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result_real</a:t>
            </a: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&lt;= 0;</a:t>
            </a:r>
          </a:p>
          <a:p>
            <a:pPr marL="0" indent="0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end if;</a:t>
            </a:r>
          </a:p>
          <a:p>
            <a:pPr marL="0" indent="0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end process;</a:t>
            </a:r>
          </a:p>
          <a:p>
            <a:pPr marL="0" indent="0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end behavioral;</a:t>
            </a:r>
          </a:p>
        </p:txBody>
      </p:sp>
    </p:spTree>
    <p:extLst>
      <p:ext uri="{BB962C8B-B14F-4D97-AF65-F5344CB8AC3E}">
        <p14:creationId xmlns:p14="http://schemas.microsoft.com/office/powerpoint/2010/main" val="2757962168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E096F0E7-E7B5-406E-8E94-F0043B2AC7F6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104C6BCC-A38B-4625-90E6-7D3BBA3909A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AC41CBB0-BAA0-4983-8F2B-E10AF3358DA8}">
  <ds:schemaRefs>
    <ds:schemaRef ds:uri="http://purl.org/dc/terms/"/>
    <ds:schemaRef ds:uri="http://purl.org/dc/dcmitype/"/>
    <ds:schemaRef ds:uri="http://schemas.openxmlformats.org/package/2006/metadata/core-properties"/>
    <ds:schemaRef ds:uri="71af3243-3dd4-4a8d-8c0d-dd76da1f02a5"/>
    <ds:schemaRef ds:uri="16c05727-aa75-4e4a-9b5f-8a80a1165891"/>
    <ds:schemaRef ds:uri="http://schemas.microsoft.com/office/infopath/2007/PartnerControls"/>
    <ds:schemaRef ds:uri="http://schemas.microsoft.com/office/2006/documentManagement/types"/>
    <ds:schemaRef ds:uri="http://schemas.microsoft.com/office/2006/metadata/properties"/>
    <ds:schemaRef ds:uri="http://www.w3.org/XML/1998/namespace"/>
    <ds:schemaRef ds:uri="http://purl.org/dc/elements/1.1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2527</TotalTime>
  <Words>6104</Words>
  <Application>Microsoft Office PowerPoint</Application>
  <PresentationFormat>Geniş ekran</PresentationFormat>
  <Paragraphs>969</Paragraphs>
  <Slides>44</Slides>
  <Notes>0</Notes>
  <HiddenSlides>0</HiddenSlides>
  <MMClips>0</MMClips>
  <ScaleCrop>false</ScaleCrop>
  <HeadingPairs>
    <vt:vector size="6" baseType="variant">
      <vt:variant>
        <vt:lpstr>Kullanılan Yazı Tipleri</vt:lpstr>
      </vt:variant>
      <vt:variant>
        <vt:i4>8</vt:i4>
      </vt:variant>
      <vt:variant>
        <vt:lpstr>Tema</vt:lpstr>
      </vt:variant>
      <vt:variant>
        <vt:i4>1</vt:i4>
      </vt:variant>
      <vt:variant>
        <vt:lpstr>Slayt Başlıkları</vt:lpstr>
      </vt:variant>
      <vt:variant>
        <vt:i4>44</vt:i4>
      </vt:variant>
    </vt:vector>
  </HeadingPairs>
  <TitlesOfParts>
    <vt:vector size="53" baseType="lpstr">
      <vt:lpstr>Arial</vt:lpstr>
      <vt:lpstr>Calibri</vt:lpstr>
      <vt:lpstr>Courier New</vt:lpstr>
      <vt:lpstr>Times</vt:lpstr>
      <vt:lpstr>Times New Roman</vt:lpstr>
      <vt:lpstr>Tw Cen MT</vt:lpstr>
      <vt:lpstr>Tw Cen MT (Body)</vt:lpstr>
      <vt:lpstr>Tw Cen MT (Headings)</vt:lpstr>
      <vt:lpstr>Circuit</vt:lpstr>
      <vt:lpstr>A Summary of 1076 - 2019 IEEE Standard  VHDL Language Reference Manual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Ofis 365</dc:creator>
  <cp:lastModifiedBy>Chris Green</cp:lastModifiedBy>
  <cp:revision>617</cp:revision>
  <dcterms:created xsi:type="dcterms:W3CDTF">2024-07-21T06:30:33Z</dcterms:created>
  <dcterms:modified xsi:type="dcterms:W3CDTF">2024-12-27T19:31:38Z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